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炒飯、ゆで卵、箸が添えられたボウル1杯のサラ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サーモンケーキ、サラダ、フムスが入ったボウル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パセリバター、煎りヘーゼルナッツ、削ったパルメザンチーズがかかったパッパルデッレパスタ1皿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炒飯、ゆで卵、箸が添えられたボウル1杯のサラ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50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51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</a:p>
        </p:txBody>
      </p:sp>
      <p:sp>
        <p:nvSpPr>
          <p:cNvPr id="152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</a:p>
        </p:txBody>
      </p:sp>
      <p:sp>
        <p:nvSpPr>
          <p:cNvPr id="153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61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62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0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71" name="スライド番号"/>
          <p:cNvSpPr txBox="1"/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9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0" name="スライド番号"/>
          <p:cNvSpPr txBox="1"/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アボカドとライム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3140170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スライド番号"/>
          <p:cNvSpPr txBox="1"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04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サーモンケーキ、サラダ、フムスが入ったボウル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パセリバター、煎りヘーゼルナッツ、削ったパルメザンチーズがかかったパッパルデッレパスタ1皿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tif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2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s.sabae.cc/4900.html" TargetMode="Externa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1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"/><Relationship Id="rId3" Type="http://schemas.openxmlformats.org/officeDocument/2006/relationships/image" Target="../media/image36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小学5年生 ITブートキャンプ AI編…"/>
          <p:cNvSpPr txBox="1"/>
          <p:nvPr>
            <p:ph type="ctrTitle"/>
          </p:nvPr>
        </p:nvSpPr>
        <p:spPr>
          <a:xfrm>
            <a:off x="1206498" y="791543"/>
            <a:ext cx="21971004" cy="7693895"/>
          </a:xfrm>
          <a:prstGeom prst="rect">
            <a:avLst/>
          </a:prstGeom>
        </p:spPr>
        <p:txBody>
          <a:bodyPr anchor="ctr"/>
          <a:lstStyle/>
          <a:p>
            <a:pPr algn="ctr">
              <a:defRPr spc="-100" sz="5000"/>
            </a:pPr>
            <a:r>
              <a:t>小学5年生 ITブートキャンプ AI編</a:t>
            </a:r>
          </a:p>
          <a:p>
            <a:pPr algn="ctr">
              <a:defRPr spc="-100" sz="5000"/>
            </a:pPr>
          </a:p>
          <a:p>
            <a:pPr algn="ctr">
              <a:defRPr spc="-239" sz="12000"/>
            </a:pPr>
            <a:r>
              <a:t>はじめてのAIプログラミング</a:t>
            </a:r>
          </a:p>
        </p:txBody>
      </p:sp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2948" y="8059859"/>
            <a:ext cx="3347110" cy="49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株式会社 jig.jp 取締役 創業者…"/>
          <p:cNvSpPr txBox="1"/>
          <p:nvPr/>
        </p:nvSpPr>
        <p:spPr>
          <a:xfrm>
            <a:off x="7017300" y="9752615"/>
            <a:ext cx="10349400" cy="241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 創業者</a:t>
            </a:r>
          </a:p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神山まるごと高専 技術教育統括ディレクター</a:t>
            </a:r>
          </a:p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@taisukef</a:t>
            </a:r>
          </a:p>
        </p:txBody>
      </p:sp>
      <p:pic>
        <p:nvPicPr>
          <p:cNvPr id="228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88613" y="12644047"/>
            <a:ext cx="1620772" cy="57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873" y="8558143"/>
            <a:ext cx="4645170" cy="4801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9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0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1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2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3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4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85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86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87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88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89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0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1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2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3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4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5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6" name="←神経細胞／ニューロン…"/>
          <p:cNvSpPr txBox="1"/>
          <p:nvPr/>
        </p:nvSpPr>
        <p:spPr>
          <a:xfrm>
            <a:off x="13110665" y="2505478"/>
            <a:ext cx="880935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←神経細胞／ニューロン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　　　　（脳内に1000億個）</a:t>
            </a:r>
          </a:p>
        </p:txBody>
      </p:sp>
      <p:sp>
        <p:nvSpPr>
          <p:cNvPr id="297" name="←シナプス…"/>
          <p:cNvSpPr txBox="1"/>
          <p:nvPr/>
        </p:nvSpPr>
        <p:spPr>
          <a:xfrm>
            <a:off x="16469531" y="9662028"/>
            <a:ext cx="585216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←シナプス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（脳内に100兆本）</a:t>
            </a:r>
          </a:p>
        </p:txBody>
      </p:sp>
      <p:sp>
        <p:nvSpPr>
          <p:cNvPr id="298" name="入力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入力1</a:t>
            </a:r>
          </a:p>
        </p:txBody>
      </p:sp>
      <p:sp>
        <p:nvSpPr>
          <p:cNvPr id="299" name="入力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入力2</a:t>
            </a:r>
          </a:p>
        </p:txBody>
      </p:sp>
      <p:sp>
        <p:nvSpPr>
          <p:cNvPr id="300" name="出力"/>
          <p:cNvSpPr txBox="1"/>
          <p:nvPr/>
        </p:nvSpPr>
        <p:spPr>
          <a:xfrm>
            <a:off x="22847472" y="69805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じゃんけんAIをつくろう！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じゃんけんAIをつくろう！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https://fukuno.jig.jp/app/IchigoJam/"/>
          <p:cNvSpPr txBox="1"/>
          <p:nvPr/>
        </p:nvSpPr>
        <p:spPr>
          <a:xfrm>
            <a:off x="13560520" y="12192644"/>
            <a:ext cx="10420160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https://fukuno.jig.jp/app/IchigoJam/</a:t>
            </a:r>
          </a:p>
        </p:txBody>
      </p:sp>
      <p:pic>
        <p:nvPicPr>
          <p:cNvPr id="30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247"/>
          <a:stretch>
            <a:fillRect/>
          </a:stretch>
        </p:blipFill>
        <p:spPr>
          <a:xfrm>
            <a:off x="1662314" y="628650"/>
            <a:ext cx="11966172" cy="946739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「IchigoJam web」…"/>
          <p:cNvSpPr txBox="1"/>
          <p:nvPr/>
        </p:nvSpPr>
        <p:spPr>
          <a:xfrm>
            <a:off x="13989557" y="905687"/>
            <a:ext cx="956208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「IchigoJam web」</a:t>
            </a:r>
          </a:p>
          <a:p>
            <a:pPr>
              <a:defRPr sz="8000"/>
            </a:pPr>
            <a:r>
              <a:t>で検索！</a:t>
            </a:r>
          </a:p>
        </p:txBody>
      </p:sp>
      <p:pic>
        <p:nvPicPr>
          <p:cNvPr id="30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048" y="3828413"/>
            <a:ext cx="8083104" cy="8083105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iPadで動く、IchigoJam！…"/>
          <p:cNvSpPr txBox="1"/>
          <p:nvPr/>
        </p:nvSpPr>
        <p:spPr>
          <a:xfrm>
            <a:off x="2984627" y="10747838"/>
            <a:ext cx="9321547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t>iPadで動く、IchigoJam！</a:t>
            </a:r>
          </a:p>
          <a:p>
            <a:pPr>
              <a:defRPr sz="6000"/>
            </a:pPr>
            <a:r>
              <a:t>LED1 でどうなる？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11" name="てんめつしているのは、カーソル"/>
          <p:cNvSpPr txBox="1"/>
          <p:nvPr/>
        </p:nvSpPr>
        <p:spPr>
          <a:xfrm>
            <a:off x="4133850" y="11575256"/>
            <a:ext cx="16157575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12" name="四角形"/>
          <p:cNvSpPr/>
          <p:nvPr/>
        </p:nvSpPr>
        <p:spPr>
          <a:xfrm>
            <a:off x="4048125" y="3089671"/>
            <a:ext cx="273193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15" name="四角形"/>
          <p:cNvSpPr/>
          <p:nvPr/>
        </p:nvSpPr>
        <p:spPr>
          <a:xfrm>
            <a:off x="4923234" y="3089671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6" name="キーボードで「A」と、うってみよう"/>
          <p:cNvSpPr txBox="1"/>
          <p:nvPr/>
        </p:nvSpPr>
        <p:spPr>
          <a:xfrm>
            <a:off x="3148292" y="11575256"/>
            <a:ext cx="18087417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19" name="エンターキー"/>
          <p:cNvSpPr txBox="1"/>
          <p:nvPr/>
        </p:nvSpPr>
        <p:spPr>
          <a:xfrm>
            <a:off x="14128750" y="12093178"/>
            <a:ext cx="6556376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23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2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2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24" name="四角形"/>
          <p:cNvSpPr/>
          <p:nvPr/>
        </p:nvSpPr>
        <p:spPr>
          <a:xfrm>
            <a:off x="4923234" y="3089671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27" name="四角形"/>
          <p:cNvSpPr/>
          <p:nvPr/>
        </p:nvSpPr>
        <p:spPr>
          <a:xfrm>
            <a:off x="4030265" y="530423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8" name="エンターキー"/>
          <p:cNvSpPr txBox="1"/>
          <p:nvPr/>
        </p:nvSpPr>
        <p:spPr>
          <a:xfrm>
            <a:off x="14128750" y="12093178"/>
            <a:ext cx="6556376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32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29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1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6" name="?"/>
          <p:cNvSpPr txBox="1"/>
          <p:nvPr/>
        </p:nvSpPr>
        <p:spPr>
          <a:xfrm>
            <a:off x="12838049" y="277813"/>
            <a:ext cx="1327278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37" name="A"/>
          <p:cNvSpPr txBox="1"/>
          <p:nvPr/>
        </p:nvSpPr>
        <p:spPr>
          <a:xfrm>
            <a:off x="5891295" y="8473133"/>
            <a:ext cx="87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38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339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340" name="Syntax error"/>
          <p:cNvSpPr txBox="1"/>
          <p:nvPr/>
        </p:nvSpPr>
        <p:spPr>
          <a:xfrm>
            <a:off x="14063543" y="8306594"/>
            <a:ext cx="7014211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41" name="（シンタックス エラー）"/>
          <p:cNvSpPr txBox="1"/>
          <p:nvPr/>
        </p:nvSpPr>
        <p:spPr>
          <a:xfrm>
            <a:off x="14389806" y="9737526"/>
            <a:ext cx="6361685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42" name="シラナイ…"/>
          <p:cNvSpPr txBox="1"/>
          <p:nvPr/>
        </p:nvSpPr>
        <p:spPr>
          <a:xfrm>
            <a:off x="14447837" y="2817812"/>
            <a:ext cx="5489576" cy="236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46" name="グループ"/>
          <p:cNvGrpSpPr/>
          <p:nvPr/>
        </p:nvGrpSpPr>
        <p:grpSpPr>
          <a:xfrm>
            <a:off x="7239316" y="8138070"/>
            <a:ext cx="1253924" cy="1303160"/>
            <a:chOff x="0" y="0"/>
            <a:chExt cx="1253923" cy="1303158"/>
          </a:xfrm>
        </p:grpSpPr>
        <p:sp>
          <p:nvSpPr>
            <p:cNvPr id="343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4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5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7" name="（エー、エンター）"/>
          <p:cNvSpPr txBox="1"/>
          <p:nvPr/>
        </p:nvSpPr>
        <p:spPr>
          <a:xfrm>
            <a:off x="4940687" y="9840039"/>
            <a:ext cx="4498976" cy="62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8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LED1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0" name="L E D 1 エンター"/>
          <p:cNvSpPr txBox="1"/>
          <p:nvPr/>
        </p:nvSpPr>
        <p:spPr>
          <a:xfrm>
            <a:off x="7189330" y="12164616"/>
            <a:ext cx="10005340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3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54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5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56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57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58" name="円形"/>
          <p:cNvSpPr/>
          <p:nvPr/>
        </p:nvSpPr>
        <p:spPr>
          <a:xfrm>
            <a:off x="6697670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9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4" name="!"/>
          <p:cNvSpPr txBox="1"/>
          <p:nvPr/>
        </p:nvSpPr>
        <p:spPr>
          <a:xfrm>
            <a:off x="13076300" y="277813"/>
            <a:ext cx="850774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65" name="LED1"/>
          <p:cNvSpPr txBox="1"/>
          <p:nvPr/>
        </p:nvSpPr>
        <p:spPr>
          <a:xfrm>
            <a:off x="5153339" y="8598018"/>
            <a:ext cx="2549653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66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367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368" name="OK"/>
          <p:cNvSpPr txBox="1"/>
          <p:nvPr/>
        </p:nvSpPr>
        <p:spPr>
          <a:xfrm>
            <a:off x="15160632" y="8306594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69" name="シッテル！"/>
          <p:cNvSpPr txBox="1"/>
          <p:nvPr/>
        </p:nvSpPr>
        <p:spPr>
          <a:xfrm>
            <a:off x="14892337" y="3484562"/>
            <a:ext cx="4600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70" name="（オーケー）"/>
          <p:cNvSpPr txBox="1"/>
          <p:nvPr/>
        </p:nvSpPr>
        <p:spPr>
          <a:xfrm>
            <a:off x="14394854" y="9380339"/>
            <a:ext cx="3355976" cy="676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371" name="（エルイーディー、ワン、エンター）"/>
          <p:cNvSpPr txBox="1"/>
          <p:nvPr/>
        </p:nvSpPr>
        <p:spPr>
          <a:xfrm>
            <a:off x="3226187" y="9852739"/>
            <a:ext cx="7927976" cy="60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372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76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373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4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5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77" name="四角形"/>
          <p:cNvSpPr/>
          <p:nvPr/>
        </p:nvSpPr>
        <p:spPr>
          <a:xfrm>
            <a:off x="14300200" y="690563"/>
            <a:ext cx="2607568" cy="1666874"/>
          </a:xfrm>
          <a:prstGeom prst="rect">
            <a:avLst/>
          </a:prstGeom>
          <a:solidFill>
            <a:srgbClr val="000000"/>
          </a:solidFill>
          <a:ln w="254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Iとは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AIとは？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LED0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0" name="L E D 0 エンター"/>
          <p:cNvSpPr txBox="1"/>
          <p:nvPr/>
        </p:nvSpPr>
        <p:spPr>
          <a:xfrm>
            <a:off x="7073048" y="12164616"/>
            <a:ext cx="10237903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0 エンター</a:t>
            </a:r>
          </a:p>
        </p:txBody>
      </p:sp>
      <p:pic>
        <p:nvPicPr>
          <p:cNvPr id="3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3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4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5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86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87" name="0"/>
          <p:cNvSpPr txBox="1"/>
          <p:nvPr/>
        </p:nvSpPr>
        <p:spPr>
          <a:xfrm>
            <a:off x="14340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88" name="円形"/>
          <p:cNvSpPr/>
          <p:nvPr/>
        </p:nvSpPr>
        <p:spPr>
          <a:xfrm>
            <a:off x="13679427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9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0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10 A=RND(3)…"/>
          <p:cNvSpPr txBox="1"/>
          <p:nvPr/>
        </p:nvSpPr>
        <p:spPr>
          <a:xfrm>
            <a:off x="1336575" y="26470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A=RND(3)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INPUT N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?A,N</a:t>
            </a:r>
          </a:p>
        </p:txBody>
      </p:sp>
      <p:sp>
        <p:nvSpPr>
          <p:cNvPr id="394" name="Shift+9"/>
          <p:cNvSpPr txBox="1"/>
          <p:nvPr/>
        </p:nvSpPr>
        <p:spPr>
          <a:xfrm>
            <a:off x="7386985" y="-1163013"/>
            <a:ext cx="3734397" cy="2719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395" name="Shift+0"/>
          <p:cNvSpPr txBox="1"/>
          <p:nvPr/>
        </p:nvSpPr>
        <p:spPr>
          <a:xfrm>
            <a:off x="11857500" y="-846605"/>
            <a:ext cx="3947122" cy="208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lvl="1" indent="228600"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396" name="矢印"/>
          <p:cNvSpPr/>
          <p:nvPr/>
        </p:nvSpPr>
        <p:spPr>
          <a:xfrm rot="5400000">
            <a:off x="9965608" y="1598762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7" name="矢印"/>
          <p:cNvSpPr/>
          <p:nvPr/>
        </p:nvSpPr>
        <p:spPr>
          <a:xfrm rot="5400000">
            <a:off x="11921408" y="1598762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8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矢印"/>
          <p:cNvSpPr/>
          <p:nvPr/>
        </p:nvSpPr>
        <p:spPr>
          <a:xfrm rot="16200000">
            <a:off x="6638208" y="6297762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0" name="矢印"/>
          <p:cNvSpPr/>
          <p:nvPr/>
        </p:nvSpPr>
        <p:spPr>
          <a:xfrm rot="16200000">
            <a:off x="4580808" y="6297762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1" name="コンマ"/>
          <p:cNvSpPr txBox="1"/>
          <p:nvPr/>
        </p:nvSpPr>
        <p:spPr>
          <a:xfrm>
            <a:off x="6523385" y="7334429"/>
            <a:ext cx="2950073" cy="1499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コンマ</a:t>
            </a:r>
          </a:p>
        </p:txBody>
      </p:sp>
      <p:sp>
        <p:nvSpPr>
          <p:cNvPr id="402" name="Shift+/"/>
          <p:cNvSpPr txBox="1"/>
          <p:nvPr/>
        </p:nvSpPr>
        <p:spPr>
          <a:xfrm>
            <a:off x="2247794" y="7582244"/>
            <a:ext cx="3947122" cy="100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Shift+/</a:t>
            </a:r>
          </a:p>
        </p:txBody>
      </p:sp>
      <p:sp>
        <p:nvSpPr>
          <p:cNvPr id="403" name="shift"/>
          <p:cNvSpPr/>
          <p:nvPr/>
        </p:nvSpPr>
        <p:spPr>
          <a:xfrm>
            <a:off x="784095" y="11648380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404" name="矢印"/>
          <p:cNvSpPr/>
          <p:nvPr/>
        </p:nvSpPr>
        <p:spPr>
          <a:xfrm>
            <a:off x="8119791" y="11655730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5" name="+"/>
          <p:cNvSpPr txBox="1"/>
          <p:nvPr/>
        </p:nvSpPr>
        <p:spPr>
          <a:xfrm>
            <a:off x="4001701" y="11571408"/>
            <a:ext cx="993663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406" name="?…"/>
          <p:cNvSpPr/>
          <p:nvPr/>
        </p:nvSpPr>
        <p:spPr>
          <a:xfrm>
            <a:off x="5449033" y="11099045"/>
            <a:ext cx="2217090" cy="2174789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</a:t>
            </a:r>
            <a:br/>
          </a:p>
          <a:p>
            <a:pPr defTabSz="584200">
              <a:defRPr sz="4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/</a:t>
            </a:r>
          </a:p>
        </p:txBody>
      </p:sp>
      <p:sp>
        <p:nvSpPr>
          <p:cNvPr id="407" name="?"/>
          <p:cNvSpPr txBox="1"/>
          <p:nvPr/>
        </p:nvSpPr>
        <p:spPr>
          <a:xfrm>
            <a:off x="9788318" y="11489945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</a:t>
            </a:r>
          </a:p>
        </p:txBody>
      </p:sp>
      <p:grpSp>
        <p:nvGrpSpPr>
          <p:cNvPr id="411" name="グループ"/>
          <p:cNvGrpSpPr/>
          <p:nvPr/>
        </p:nvGrpSpPr>
        <p:grpSpPr>
          <a:xfrm>
            <a:off x="12367223" y="3907720"/>
            <a:ext cx="993664" cy="1075925"/>
            <a:chOff x="0" y="0"/>
            <a:chExt cx="993662" cy="1075924"/>
          </a:xfrm>
        </p:grpSpPr>
        <p:sp>
          <p:nvSpPr>
            <p:cNvPr id="408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9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0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15" name="グループ"/>
          <p:cNvGrpSpPr/>
          <p:nvPr/>
        </p:nvGrpSpPr>
        <p:grpSpPr>
          <a:xfrm>
            <a:off x="13537429" y="2647045"/>
            <a:ext cx="993664" cy="1075925"/>
            <a:chOff x="0" y="0"/>
            <a:chExt cx="993662" cy="1075924"/>
          </a:xfrm>
        </p:grpSpPr>
        <p:sp>
          <p:nvSpPr>
            <p:cNvPr id="412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3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19" name="グループ"/>
          <p:cNvGrpSpPr/>
          <p:nvPr/>
        </p:nvGrpSpPr>
        <p:grpSpPr>
          <a:xfrm>
            <a:off x="9041629" y="5073146"/>
            <a:ext cx="993664" cy="1075925"/>
            <a:chOff x="0" y="0"/>
            <a:chExt cx="993662" cy="1075924"/>
          </a:xfrm>
        </p:grpSpPr>
        <p:sp>
          <p:nvSpPr>
            <p:cNvPr id="416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7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8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aphicFrame>
        <p:nvGraphicFramePr>
          <p:cNvPr id="420" name="表1"/>
          <p:cNvGraphicFramePr/>
          <p:nvPr/>
        </p:nvGraphicFramePr>
        <p:xfrm>
          <a:off x="17163273" y="1643985"/>
          <a:ext cx="6315059" cy="52283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16401"/>
                <a:gridCol w="4385956"/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21" name="F5をタッチしてRUN！"/>
          <p:cNvSpPr txBox="1"/>
          <p:nvPr/>
        </p:nvSpPr>
        <p:spPr>
          <a:xfrm>
            <a:off x="16537708" y="7652975"/>
            <a:ext cx="6764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F5をタッチしてRUN！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40 GOTO10"/>
          <p:cNvSpPr txBox="1"/>
          <p:nvPr/>
        </p:nvSpPr>
        <p:spPr>
          <a:xfrm>
            <a:off x="1184175" y="78286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GOTO10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27" name="グループ"/>
          <p:cNvGrpSpPr/>
          <p:nvPr/>
        </p:nvGrpSpPr>
        <p:grpSpPr>
          <a:xfrm>
            <a:off x="11124429" y="7854045"/>
            <a:ext cx="993664" cy="1075925"/>
            <a:chOff x="0" y="0"/>
            <a:chExt cx="993662" cy="1075924"/>
          </a:xfrm>
        </p:grpSpPr>
        <p:sp>
          <p:nvSpPr>
            <p:cNvPr id="424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5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6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aphicFrame>
        <p:nvGraphicFramePr>
          <p:cNvPr id="428" name="表1"/>
          <p:cNvGraphicFramePr/>
          <p:nvPr/>
        </p:nvGraphicFramePr>
        <p:xfrm>
          <a:off x="17163273" y="1643985"/>
          <a:ext cx="6315059" cy="52283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16401"/>
                <a:gridCol w="4385956"/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29" name="F5をタッチしてRUN"/>
          <p:cNvSpPr txBox="1"/>
          <p:nvPr/>
        </p:nvSpPr>
        <p:spPr>
          <a:xfrm>
            <a:off x="16855208" y="7652975"/>
            <a:ext cx="6129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F5をタッチしてRUN</a:t>
            </a:r>
          </a:p>
        </p:txBody>
      </p:sp>
      <p:pic>
        <p:nvPicPr>
          <p:cNvPr id="43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2" name="くりかえしできるよ！"/>
          <p:cNvSpPr txBox="1"/>
          <p:nvPr/>
        </p:nvSpPr>
        <p:spPr>
          <a:xfrm>
            <a:off x="2535585" y="10495587"/>
            <a:ext cx="9693475" cy="271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くりかえしできるよ！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10 A=N"/>
          <p:cNvSpPr txBox="1"/>
          <p:nvPr/>
        </p:nvSpPr>
        <p:spPr>
          <a:xfrm>
            <a:off x="1184175" y="78286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A=N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38" name="グループ"/>
          <p:cNvGrpSpPr/>
          <p:nvPr/>
        </p:nvGrpSpPr>
        <p:grpSpPr>
          <a:xfrm>
            <a:off x="7746229" y="7803245"/>
            <a:ext cx="993664" cy="1075925"/>
            <a:chOff x="0" y="0"/>
            <a:chExt cx="993662" cy="1075924"/>
          </a:xfrm>
        </p:grpSpPr>
        <p:sp>
          <p:nvSpPr>
            <p:cNvPr id="435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6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7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aphicFrame>
        <p:nvGraphicFramePr>
          <p:cNvPr id="439" name="表1"/>
          <p:cNvGraphicFramePr/>
          <p:nvPr/>
        </p:nvGraphicFramePr>
        <p:xfrm>
          <a:off x="17163273" y="1643985"/>
          <a:ext cx="6315059" cy="52283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16401"/>
                <a:gridCol w="4385956"/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40" name="F5をタッチしてRUN"/>
          <p:cNvSpPr txBox="1"/>
          <p:nvPr/>
        </p:nvSpPr>
        <p:spPr>
          <a:xfrm>
            <a:off x="16855208" y="7652975"/>
            <a:ext cx="6129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F5をタッチしてRUN</a:t>
            </a:r>
          </a:p>
        </p:txBody>
      </p:sp>
      <p:pic>
        <p:nvPicPr>
          <p:cNvPr id="44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44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809" y="14295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円形"/>
          <p:cNvSpPr/>
          <p:nvPr/>
        </p:nvSpPr>
        <p:spPr>
          <a:xfrm>
            <a:off x="1312870" y="3193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5" name="ESCをタッチしてbreak（ブレイク）"/>
          <p:cNvSpPr txBox="1"/>
          <p:nvPr/>
        </p:nvSpPr>
        <p:spPr>
          <a:xfrm>
            <a:off x="453158" y="413975"/>
            <a:ext cx="107391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ESCをタッチしてbreak（ブレイク）</a:t>
            </a:r>
          </a:p>
        </p:txBody>
      </p:sp>
      <p:sp>
        <p:nvSpPr>
          <p:cNvPr id="446" name="あなたのてを、まなぶよ！"/>
          <p:cNvSpPr txBox="1"/>
          <p:nvPr/>
        </p:nvSpPr>
        <p:spPr>
          <a:xfrm>
            <a:off x="2535585" y="10495587"/>
            <a:ext cx="9693475" cy="271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あなたのてを、まなぶよ！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25 A=(N+1)%3"/>
          <p:cNvSpPr txBox="1"/>
          <p:nvPr/>
        </p:nvSpPr>
        <p:spPr>
          <a:xfrm>
            <a:off x="1184175" y="78286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A=(N+1)%3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52" name="グループ"/>
          <p:cNvGrpSpPr/>
          <p:nvPr/>
        </p:nvGrpSpPr>
        <p:grpSpPr>
          <a:xfrm>
            <a:off x="14274029" y="7828645"/>
            <a:ext cx="993664" cy="1075925"/>
            <a:chOff x="0" y="0"/>
            <a:chExt cx="993662" cy="1075924"/>
          </a:xfrm>
        </p:grpSpPr>
        <p:sp>
          <p:nvSpPr>
            <p:cNvPr id="449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0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1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aphicFrame>
        <p:nvGraphicFramePr>
          <p:cNvPr id="453" name="表1"/>
          <p:cNvGraphicFramePr/>
          <p:nvPr/>
        </p:nvGraphicFramePr>
        <p:xfrm>
          <a:off x="17163273" y="1643985"/>
          <a:ext cx="6315059" cy="52283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16401"/>
                <a:gridCol w="4385956"/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54" name="F5をタッチしてRUN"/>
          <p:cNvSpPr txBox="1"/>
          <p:nvPr/>
        </p:nvSpPr>
        <p:spPr>
          <a:xfrm>
            <a:off x="16855208" y="7652975"/>
            <a:ext cx="6129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F5をタッチしてRUN</a:t>
            </a:r>
          </a:p>
        </p:txBody>
      </p:sp>
      <p:pic>
        <p:nvPicPr>
          <p:cNvPr id="45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45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809" y="14295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円形"/>
          <p:cNvSpPr/>
          <p:nvPr/>
        </p:nvSpPr>
        <p:spPr>
          <a:xfrm>
            <a:off x="1312870" y="3193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9" name="ESCをタッチしてbreak（ブレイク）"/>
          <p:cNvSpPr txBox="1"/>
          <p:nvPr/>
        </p:nvSpPr>
        <p:spPr>
          <a:xfrm>
            <a:off x="453158" y="413975"/>
            <a:ext cx="107391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ESCをタッチしてbreak（ブレイク）</a:t>
            </a:r>
          </a:p>
        </p:txBody>
      </p:sp>
      <p:sp>
        <p:nvSpPr>
          <p:cNvPr id="460" name="おまけ！"/>
          <p:cNvSpPr txBox="1"/>
          <p:nvPr/>
        </p:nvSpPr>
        <p:spPr>
          <a:xfrm>
            <a:off x="2535585" y="10495587"/>
            <a:ext cx="9693475" cy="271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おまけ！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63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64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入力</a:t>
            </a:r>
          </a:p>
        </p:txBody>
      </p:sp>
      <p:sp>
        <p:nvSpPr>
          <p:cNvPr id="465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  <p:sp>
        <p:nvSpPr>
          <p:cNvPr id="466" name="考える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考える</a:t>
            </a:r>
          </a:p>
        </p:txBody>
      </p:sp>
      <p:sp>
        <p:nvSpPr>
          <p:cNvPr id="467" name="じゃんけんの手"/>
          <p:cNvSpPr txBox="1"/>
          <p:nvPr/>
        </p:nvSpPr>
        <p:spPr>
          <a:xfrm>
            <a:off x="3660309" y="8809376"/>
            <a:ext cx="45815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じゃんけんの手</a:t>
            </a:r>
          </a:p>
        </p:txBody>
      </p:sp>
      <p:sp>
        <p:nvSpPr>
          <p:cNvPr id="468" name="じゃんけんの手"/>
          <p:cNvSpPr txBox="1"/>
          <p:nvPr/>
        </p:nvSpPr>
        <p:spPr>
          <a:xfrm>
            <a:off x="16410438" y="8809376"/>
            <a:ext cx="45815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じゃんけんの手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高度なAIはどうなってる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高度なAIはどうなってる？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73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74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入力</a:t>
            </a:r>
          </a:p>
        </p:txBody>
      </p:sp>
      <p:sp>
        <p:nvSpPr>
          <p:cNvPr id="475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  <p:sp>
        <p:nvSpPr>
          <p:cNvPr id="476" name="考える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考える</a:t>
            </a:r>
          </a:p>
        </p:txBody>
      </p:sp>
      <p:sp>
        <p:nvSpPr>
          <p:cNvPr id="477" name="画像"/>
          <p:cNvSpPr txBox="1"/>
          <p:nvPr/>
        </p:nvSpPr>
        <p:spPr>
          <a:xfrm>
            <a:off x="5238284" y="88093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画像</a:t>
            </a:r>
          </a:p>
        </p:txBody>
      </p:sp>
      <p:sp>
        <p:nvSpPr>
          <p:cNvPr id="478" name="名前"/>
          <p:cNvSpPr txBox="1"/>
          <p:nvPr/>
        </p:nvSpPr>
        <p:spPr>
          <a:xfrm>
            <a:off x="17720140" y="88093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名前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https://ss.sabae.cc/1288.html"/>
          <p:cNvSpPr txBox="1"/>
          <p:nvPr/>
        </p:nvSpPr>
        <p:spPr>
          <a:xfrm>
            <a:off x="2303261" y="12433300"/>
            <a:ext cx="958723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https://ss.sabae.cc/1288.html</a:t>
            </a:r>
          </a:p>
        </p:txBody>
      </p:sp>
      <p:pic>
        <p:nvPicPr>
          <p:cNvPr id="48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650" y="88900"/>
            <a:ext cx="12386452" cy="11817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09700" y="1743540"/>
            <a:ext cx="9043740" cy="9043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8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86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87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88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89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90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491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492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tificial Intelligence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Artificial Intelligence</a:t>
            </a:r>
          </a:p>
          <a:p>
            <a:pPr algn="ctr">
              <a:defRPr spc="-140" sz="7000"/>
            </a:pPr>
            <a:r>
              <a:t>アーティフィシャル インテリジェンス</a:t>
            </a:r>
          </a:p>
          <a:p>
            <a:pPr algn="ctr">
              <a:defRPr spc="-140" sz="7000"/>
            </a:pPr>
          </a:p>
          <a:p>
            <a:pPr algn="ctr"/>
            <a:r>
              <a:t>人工知能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9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96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97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98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99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00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01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02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03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04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05" name="掛け算"/>
          <p:cNvSpPr txBox="1"/>
          <p:nvPr/>
        </p:nvSpPr>
        <p:spPr>
          <a:xfrm>
            <a:off x="4988991" y="4470444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06" name="掛け算"/>
          <p:cNvSpPr txBox="1"/>
          <p:nvPr/>
        </p:nvSpPr>
        <p:spPr>
          <a:xfrm>
            <a:off x="4988991" y="828082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07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0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1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2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13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14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15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16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17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18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19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20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x0.5</a:t>
            </a:r>
          </a:p>
        </p:txBody>
      </p:sp>
      <p:sp>
        <p:nvSpPr>
          <p:cNvPr id="521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x-0.5</a:t>
            </a:r>
          </a:p>
        </p:txBody>
      </p:sp>
      <p:sp>
        <p:nvSpPr>
          <p:cNvPr id="522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523" name="掛け算"/>
          <p:cNvSpPr txBox="1"/>
          <p:nvPr/>
        </p:nvSpPr>
        <p:spPr>
          <a:xfrm>
            <a:off x="5268391" y="330427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24" name="掛け算"/>
          <p:cNvSpPr txBox="1"/>
          <p:nvPr/>
        </p:nvSpPr>
        <p:spPr>
          <a:xfrm>
            <a:off x="5268391" y="7241277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2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28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29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30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31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32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33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34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35" name="1"/>
          <p:cNvSpPr txBox="1"/>
          <p:nvPr/>
        </p:nvSpPr>
        <p:spPr>
          <a:xfrm>
            <a:off x="3922965" y="4972865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6" name="-1"/>
          <p:cNvSpPr txBox="1"/>
          <p:nvPr/>
        </p:nvSpPr>
        <p:spPr>
          <a:xfrm>
            <a:off x="3779698" y="8977070"/>
            <a:ext cx="8001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-1</a:t>
            </a:r>
          </a:p>
        </p:txBody>
      </p:sp>
      <p:sp>
        <p:nvSpPr>
          <p:cNvPr id="537" name="1"/>
          <p:cNvSpPr txBox="1"/>
          <p:nvPr/>
        </p:nvSpPr>
        <p:spPr>
          <a:xfrm>
            <a:off x="20281409" y="7022999"/>
            <a:ext cx="57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8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39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40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x0.5</a:t>
            </a:r>
          </a:p>
        </p:txBody>
      </p:sp>
      <p:sp>
        <p:nvSpPr>
          <p:cNvPr id="541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x-0.5</a:t>
            </a:r>
          </a:p>
        </p:txBody>
      </p:sp>
      <p:sp>
        <p:nvSpPr>
          <p:cNvPr id="542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543" name="耳がとがっていて、活動量少ない"/>
          <p:cNvSpPr txBox="1"/>
          <p:nvPr/>
        </p:nvSpPr>
        <p:spPr>
          <a:xfrm>
            <a:off x="332712" y="875175"/>
            <a:ext cx="190658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耳がとがっていて、活動量少ない</a:t>
            </a:r>
          </a:p>
        </p:txBody>
      </p:sp>
      <p:sp>
        <p:nvSpPr>
          <p:cNvPr id="544" name="猫っぽい！"/>
          <p:cNvSpPr txBox="1"/>
          <p:nvPr/>
        </p:nvSpPr>
        <p:spPr>
          <a:xfrm>
            <a:off x="17716345" y="11438429"/>
            <a:ext cx="650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猫っぽい！</a:t>
            </a:r>
          </a:p>
        </p:txBody>
      </p:sp>
      <p:sp>
        <p:nvSpPr>
          <p:cNvPr id="545" name="=0.5"/>
          <p:cNvSpPr txBox="1"/>
          <p:nvPr/>
        </p:nvSpPr>
        <p:spPr>
          <a:xfrm>
            <a:off x="7543056" y="4470444"/>
            <a:ext cx="15589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=0.5</a:t>
            </a:r>
          </a:p>
        </p:txBody>
      </p:sp>
      <p:sp>
        <p:nvSpPr>
          <p:cNvPr id="546" name="=0.5"/>
          <p:cNvSpPr txBox="1"/>
          <p:nvPr/>
        </p:nvSpPr>
        <p:spPr>
          <a:xfrm>
            <a:off x="7458758" y="7760428"/>
            <a:ext cx="15589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=0.5</a:t>
            </a:r>
          </a:p>
        </p:txBody>
      </p:sp>
      <p:sp>
        <p:nvSpPr>
          <p:cNvPr id="547" name="0.5+0.5"/>
          <p:cNvSpPr txBox="1"/>
          <p:nvPr/>
        </p:nvSpPr>
        <p:spPr>
          <a:xfrm>
            <a:off x="17196083" y="4934765"/>
            <a:ext cx="254571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0.5+0.5</a:t>
            </a:r>
          </a:p>
        </p:txBody>
      </p:sp>
      <p:sp>
        <p:nvSpPr>
          <p:cNvPr id="548" name="掛け算"/>
          <p:cNvSpPr txBox="1"/>
          <p:nvPr/>
        </p:nvSpPr>
        <p:spPr>
          <a:xfrm>
            <a:off x="5268391" y="330427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49" name="掛け算"/>
          <p:cNvSpPr txBox="1"/>
          <p:nvPr/>
        </p:nvSpPr>
        <p:spPr>
          <a:xfrm>
            <a:off x="5268391" y="7241277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52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53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54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5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6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7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58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59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60" name="0"/>
          <p:cNvSpPr txBox="1"/>
          <p:nvPr/>
        </p:nvSpPr>
        <p:spPr>
          <a:xfrm>
            <a:off x="3922965" y="4972865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61" name="-1"/>
          <p:cNvSpPr txBox="1"/>
          <p:nvPr/>
        </p:nvSpPr>
        <p:spPr>
          <a:xfrm>
            <a:off x="3779698" y="8977070"/>
            <a:ext cx="8001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-1</a:t>
            </a:r>
          </a:p>
        </p:txBody>
      </p:sp>
      <p:sp>
        <p:nvSpPr>
          <p:cNvPr id="562" name="0.5"/>
          <p:cNvSpPr txBox="1"/>
          <p:nvPr/>
        </p:nvSpPr>
        <p:spPr>
          <a:xfrm>
            <a:off x="19996611" y="7022999"/>
            <a:ext cx="114236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0.5</a:t>
            </a:r>
          </a:p>
        </p:txBody>
      </p:sp>
      <p:sp>
        <p:nvSpPr>
          <p:cNvPr id="563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64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65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x0.5</a:t>
            </a:r>
          </a:p>
        </p:txBody>
      </p:sp>
      <p:sp>
        <p:nvSpPr>
          <p:cNvPr id="566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x-0.5</a:t>
            </a:r>
          </a:p>
        </p:txBody>
      </p:sp>
      <p:sp>
        <p:nvSpPr>
          <p:cNvPr id="567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568" name="耳がとがって少、活動量少ない"/>
          <p:cNvSpPr txBox="1"/>
          <p:nvPr/>
        </p:nvSpPr>
        <p:spPr>
          <a:xfrm>
            <a:off x="450350" y="831841"/>
            <a:ext cx="178974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耳がとがって少、活動量少ない</a:t>
            </a:r>
          </a:p>
        </p:txBody>
      </p:sp>
      <p:sp>
        <p:nvSpPr>
          <p:cNvPr id="569" name="猫かな？"/>
          <p:cNvSpPr txBox="1"/>
          <p:nvPr/>
        </p:nvSpPr>
        <p:spPr>
          <a:xfrm>
            <a:off x="18351345" y="11438429"/>
            <a:ext cx="523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猫かな？</a:t>
            </a:r>
          </a:p>
        </p:txBody>
      </p:sp>
      <p:sp>
        <p:nvSpPr>
          <p:cNvPr id="570" name="掛け算"/>
          <p:cNvSpPr txBox="1"/>
          <p:nvPr/>
        </p:nvSpPr>
        <p:spPr>
          <a:xfrm>
            <a:off x="5268391" y="330427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71" name="掛け算"/>
          <p:cNvSpPr txBox="1"/>
          <p:nvPr/>
        </p:nvSpPr>
        <p:spPr>
          <a:xfrm>
            <a:off x="5268391" y="7241277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72" name="=0"/>
          <p:cNvSpPr txBox="1"/>
          <p:nvPr/>
        </p:nvSpPr>
        <p:spPr>
          <a:xfrm>
            <a:off x="7827854" y="4470444"/>
            <a:ext cx="98933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=0</a:t>
            </a:r>
          </a:p>
        </p:txBody>
      </p:sp>
      <p:sp>
        <p:nvSpPr>
          <p:cNvPr id="573" name="=0.5"/>
          <p:cNvSpPr txBox="1"/>
          <p:nvPr/>
        </p:nvSpPr>
        <p:spPr>
          <a:xfrm>
            <a:off x="7458758" y="7760428"/>
            <a:ext cx="15589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=0.5</a:t>
            </a:r>
          </a:p>
        </p:txBody>
      </p:sp>
      <p:sp>
        <p:nvSpPr>
          <p:cNvPr id="574" name="0+0.5"/>
          <p:cNvSpPr txBox="1"/>
          <p:nvPr/>
        </p:nvSpPr>
        <p:spPr>
          <a:xfrm>
            <a:off x="17480880" y="4934765"/>
            <a:ext cx="197612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0+0.5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7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78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79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80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81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82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83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84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85" name="0"/>
          <p:cNvSpPr txBox="1"/>
          <p:nvPr/>
        </p:nvSpPr>
        <p:spPr>
          <a:xfrm>
            <a:off x="3922965" y="4972865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86" name="1"/>
          <p:cNvSpPr txBox="1"/>
          <p:nvPr/>
        </p:nvSpPr>
        <p:spPr>
          <a:xfrm>
            <a:off x="3893363" y="8977070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7" name="-0.5"/>
          <p:cNvSpPr txBox="1"/>
          <p:nvPr/>
        </p:nvSpPr>
        <p:spPr>
          <a:xfrm>
            <a:off x="19882946" y="7022999"/>
            <a:ext cx="1369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-0.5</a:t>
            </a:r>
          </a:p>
        </p:txBody>
      </p:sp>
      <p:sp>
        <p:nvSpPr>
          <p:cNvPr id="588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89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90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x0.5</a:t>
            </a:r>
          </a:p>
        </p:txBody>
      </p:sp>
      <p:sp>
        <p:nvSpPr>
          <p:cNvPr id="591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x-0.5</a:t>
            </a:r>
          </a:p>
        </p:txBody>
      </p:sp>
      <p:sp>
        <p:nvSpPr>
          <p:cNvPr id="592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593" name="耳がとがって少、活動的"/>
          <p:cNvSpPr txBox="1"/>
          <p:nvPr/>
        </p:nvSpPr>
        <p:spPr>
          <a:xfrm>
            <a:off x="636438" y="875175"/>
            <a:ext cx="140874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耳がとがって少、活動的</a:t>
            </a:r>
          </a:p>
        </p:txBody>
      </p:sp>
      <p:sp>
        <p:nvSpPr>
          <p:cNvPr id="594" name="猫じゃなさそう"/>
          <p:cNvSpPr txBox="1"/>
          <p:nvPr/>
        </p:nvSpPr>
        <p:spPr>
          <a:xfrm>
            <a:off x="14972991" y="11635871"/>
            <a:ext cx="904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猫じゃなさそう</a:t>
            </a:r>
          </a:p>
        </p:txBody>
      </p:sp>
      <p:sp>
        <p:nvSpPr>
          <p:cNvPr id="595" name="掛け算"/>
          <p:cNvSpPr txBox="1"/>
          <p:nvPr/>
        </p:nvSpPr>
        <p:spPr>
          <a:xfrm>
            <a:off x="5268391" y="331697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96" name="掛け算"/>
          <p:cNvSpPr txBox="1"/>
          <p:nvPr/>
        </p:nvSpPr>
        <p:spPr>
          <a:xfrm>
            <a:off x="5268391" y="7253977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97" name="=0"/>
          <p:cNvSpPr txBox="1"/>
          <p:nvPr/>
        </p:nvSpPr>
        <p:spPr>
          <a:xfrm>
            <a:off x="7827854" y="4470444"/>
            <a:ext cx="98933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=0</a:t>
            </a:r>
          </a:p>
        </p:txBody>
      </p:sp>
      <p:sp>
        <p:nvSpPr>
          <p:cNvPr id="598" name="=-0.5"/>
          <p:cNvSpPr txBox="1"/>
          <p:nvPr/>
        </p:nvSpPr>
        <p:spPr>
          <a:xfrm>
            <a:off x="7345093" y="7760428"/>
            <a:ext cx="17862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=-0.5</a:t>
            </a:r>
          </a:p>
        </p:txBody>
      </p:sp>
      <p:sp>
        <p:nvSpPr>
          <p:cNvPr id="599" name="0-0.5"/>
          <p:cNvSpPr txBox="1"/>
          <p:nvPr/>
        </p:nvSpPr>
        <p:spPr>
          <a:xfrm>
            <a:off x="17575495" y="4934765"/>
            <a:ext cx="17868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0-0.5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02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03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04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05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06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07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608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609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610" name="?"/>
          <p:cNvSpPr txBox="1"/>
          <p:nvPr/>
        </p:nvSpPr>
        <p:spPr>
          <a:xfrm>
            <a:off x="3950270" y="4972865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11" name="?"/>
          <p:cNvSpPr txBox="1"/>
          <p:nvPr/>
        </p:nvSpPr>
        <p:spPr>
          <a:xfrm>
            <a:off x="3920668" y="8977070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12" name="?"/>
          <p:cNvSpPr txBox="1"/>
          <p:nvPr/>
        </p:nvSpPr>
        <p:spPr>
          <a:xfrm>
            <a:off x="20308714" y="7022999"/>
            <a:ext cx="5181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13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14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15" name="x？"/>
          <p:cNvSpPr txBox="1"/>
          <p:nvPr/>
        </p:nvSpPr>
        <p:spPr>
          <a:xfrm>
            <a:off x="5064696" y="3436011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pPr/>
            <a:r>
              <a:t>x？</a:t>
            </a:r>
          </a:p>
        </p:txBody>
      </p:sp>
      <p:sp>
        <p:nvSpPr>
          <p:cNvPr id="616" name="x？"/>
          <p:cNvSpPr txBox="1"/>
          <p:nvPr/>
        </p:nvSpPr>
        <p:spPr>
          <a:xfrm>
            <a:off x="5064696" y="7525135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pPr/>
            <a:r>
              <a:t>x？</a:t>
            </a:r>
          </a:p>
        </p:txBody>
      </p:sp>
      <p:sp>
        <p:nvSpPr>
          <p:cNvPr id="617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618" name="たくさん見て、パラメータを調整する"/>
          <p:cNvSpPr txBox="1"/>
          <p:nvPr/>
        </p:nvSpPr>
        <p:spPr>
          <a:xfrm>
            <a:off x="369680" y="713849"/>
            <a:ext cx="216439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たくさん見て、パラメータを調整する</a:t>
            </a:r>
          </a:p>
        </p:txBody>
      </p:sp>
      <p:sp>
        <p:nvSpPr>
          <p:cNvPr id="619" name="これが学習"/>
          <p:cNvSpPr txBox="1"/>
          <p:nvPr/>
        </p:nvSpPr>
        <p:spPr>
          <a:xfrm>
            <a:off x="17315006" y="11635871"/>
            <a:ext cx="650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これが学習</a:t>
            </a:r>
          </a:p>
        </p:txBody>
      </p:sp>
      <p:sp>
        <p:nvSpPr>
          <p:cNvPr id="620" name="パラメーター"/>
          <p:cNvSpPr txBox="1"/>
          <p:nvPr/>
        </p:nvSpPr>
        <p:spPr>
          <a:xfrm>
            <a:off x="9627424" y="3753510"/>
            <a:ext cx="39401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パラメーター</a:t>
            </a:r>
          </a:p>
        </p:txBody>
      </p:sp>
      <p:sp>
        <p:nvSpPr>
          <p:cNvPr id="621" name="線"/>
          <p:cNvSpPr/>
          <p:nvPr/>
        </p:nvSpPr>
        <p:spPr>
          <a:xfrm flipH="1">
            <a:off x="7097536" y="4137852"/>
            <a:ext cx="2106296" cy="1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22" name="線"/>
          <p:cNvSpPr/>
          <p:nvPr/>
        </p:nvSpPr>
        <p:spPr>
          <a:xfrm flipH="1">
            <a:off x="6959697" y="4264851"/>
            <a:ext cx="2371135" cy="3675328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6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7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8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9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30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1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2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3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4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5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6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7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8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9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40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41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42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状況1</a:t>
            </a:r>
          </a:p>
        </p:txBody>
      </p:sp>
      <p:sp>
        <p:nvSpPr>
          <p:cNvPr id="643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状況2</a:t>
            </a:r>
          </a:p>
        </p:txBody>
      </p:sp>
      <p:sp>
        <p:nvSpPr>
          <p:cNvPr id="644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4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48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49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50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51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52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3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4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5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6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7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8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9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0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1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2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3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4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状況1</a:t>
            </a:r>
          </a:p>
        </p:txBody>
      </p:sp>
      <p:sp>
        <p:nvSpPr>
          <p:cNvPr id="665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状況2</a:t>
            </a:r>
          </a:p>
        </p:txBody>
      </p:sp>
      <p:sp>
        <p:nvSpPr>
          <p:cNvPr id="666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答</a:t>
            </a:r>
          </a:p>
        </p:txBody>
      </p:sp>
      <p:sp>
        <p:nvSpPr>
          <p:cNvPr id="667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入力層</a:t>
            </a:r>
          </a:p>
        </p:txBody>
      </p:sp>
      <p:sp>
        <p:nvSpPr>
          <p:cNvPr id="668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中間層</a:t>
            </a:r>
          </a:p>
        </p:txBody>
      </p:sp>
      <p:sp>
        <p:nvSpPr>
          <p:cNvPr id="669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出力層</a:t>
            </a:r>
          </a:p>
        </p:txBody>
      </p:sp>
      <p:sp>
        <p:nvSpPr>
          <p:cNvPr id="670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1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2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6" name="円形"/>
          <p:cNvSpPr/>
          <p:nvPr/>
        </p:nvSpPr>
        <p:spPr>
          <a:xfrm>
            <a:off x="10344271" y="6724749"/>
            <a:ext cx="1472683" cy="1472684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7" name="円形"/>
          <p:cNvSpPr/>
          <p:nvPr/>
        </p:nvSpPr>
        <p:spPr>
          <a:xfrm>
            <a:off x="10344271" y="1070702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8" name="円形"/>
          <p:cNvSpPr/>
          <p:nvPr/>
        </p:nvSpPr>
        <p:spPr>
          <a:xfrm>
            <a:off x="10344271" y="2554469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9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80" name="線"/>
          <p:cNvSpPr/>
          <p:nvPr/>
        </p:nvSpPr>
        <p:spPr>
          <a:xfrm flipV="1">
            <a:off x="4984462" y="3560509"/>
            <a:ext cx="5060181" cy="173979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1" name="線"/>
          <p:cNvSpPr/>
          <p:nvPr/>
        </p:nvSpPr>
        <p:spPr>
          <a:xfrm flipV="1">
            <a:off x="4984462" y="7563845"/>
            <a:ext cx="5229351" cy="191771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2" name="線"/>
          <p:cNvSpPr/>
          <p:nvPr/>
        </p:nvSpPr>
        <p:spPr>
          <a:xfrm>
            <a:off x="14978811" y="7369513"/>
            <a:ext cx="4660788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3" name="線"/>
          <p:cNvSpPr/>
          <p:nvPr/>
        </p:nvSpPr>
        <p:spPr>
          <a:xfrm>
            <a:off x="4984462" y="5262889"/>
            <a:ext cx="5311267" cy="218514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4" name="線"/>
          <p:cNvSpPr/>
          <p:nvPr/>
        </p:nvSpPr>
        <p:spPr>
          <a:xfrm>
            <a:off x="4984462" y="9494944"/>
            <a:ext cx="5206617" cy="189411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5" name="線"/>
          <p:cNvSpPr/>
          <p:nvPr/>
        </p:nvSpPr>
        <p:spPr>
          <a:xfrm>
            <a:off x="14722744" y="3151448"/>
            <a:ext cx="4940131" cy="40893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6" name="線"/>
          <p:cNvSpPr/>
          <p:nvPr/>
        </p:nvSpPr>
        <p:spPr>
          <a:xfrm flipV="1">
            <a:off x="5035262" y="3656220"/>
            <a:ext cx="5224365" cy="582602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7" name="線"/>
          <p:cNvSpPr/>
          <p:nvPr/>
        </p:nvSpPr>
        <p:spPr>
          <a:xfrm>
            <a:off x="5035384" y="5339450"/>
            <a:ext cx="5168730" cy="58603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8" name="線"/>
          <p:cNvSpPr/>
          <p:nvPr/>
        </p:nvSpPr>
        <p:spPr>
          <a:xfrm flipV="1">
            <a:off x="14942748" y="7411857"/>
            <a:ext cx="4761057" cy="394802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9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90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91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92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状況1</a:t>
            </a:r>
          </a:p>
        </p:txBody>
      </p:sp>
      <p:sp>
        <p:nvSpPr>
          <p:cNvPr id="693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状況2</a:t>
            </a:r>
          </a:p>
        </p:txBody>
      </p:sp>
      <p:sp>
        <p:nvSpPr>
          <p:cNvPr id="694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答</a:t>
            </a:r>
          </a:p>
        </p:txBody>
      </p:sp>
      <p:sp>
        <p:nvSpPr>
          <p:cNvPr id="695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入力層</a:t>
            </a:r>
          </a:p>
        </p:txBody>
      </p:sp>
      <p:sp>
        <p:nvSpPr>
          <p:cNvPr id="696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中間層</a:t>
            </a:r>
          </a:p>
        </p:txBody>
      </p:sp>
      <p:sp>
        <p:nvSpPr>
          <p:cNvPr id="697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出力層</a:t>
            </a:r>
          </a:p>
        </p:txBody>
      </p:sp>
      <p:sp>
        <p:nvSpPr>
          <p:cNvPr id="698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99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0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1" name="円形"/>
          <p:cNvSpPr/>
          <p:nvPr/>
        </p:nvSpPr>
        <p:spPr>
          <a:xfrm>
            <a:off x="13314274" y="6738247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2" name="円形"/>
          <p:cNvSpPr/>
          <p:nvPr/>
        </p:nvSpPr>
        <p:spPr>
          <a:xfrm>
            <a:off x="13314274" y="1072052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3" name="円形"/>
          <p:cNvSpPr/>
          <p:nvPr/>
        </p:nvSpPr>
        <p:spPr>
          <a:xfrm>
            <a:off x="13314274" y="2567966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4" name="線"/>
          <p:cNvSpPr/>
          <p:nvPr/>
        </p:nvSpPr>
        <p:spPr>
          <a:xfrm>
            <a:off x="11864332" y="3302147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05" name="線"/>
          <p:cNvSpPr/>
          <p:nvPr/>
        </p:nvSpPr>
        <p:spPr>
          <a:xfrm>
            <a:off x="11896525" y="7474588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06" name="線"/>
          <p:cNvSpPr/>
          <p:nvPr/>
        </p:nvSpPr>
        <p:spPr>
          <a:xfrm>
            <a:off x="11902154" y="11456863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07" name="線"/>
          <p:cNvSpPr/>
          <p:nvPr/>
        </p:nvSpPr>
        <p:spPr>
          <a:xfrm>
            <a:off x="11885256" y="3406402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08" name="線"/>
          <p:cNvSpPr/>
          <p:nvPr/>
        </p:nvSpPr>
        <p:spPr>
          <a:xfrm>
            <a:off x="11864920" y="323873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09" name="線"/>
          <p:cNvSpPr/>
          <p:nvPr/>
        </p:nvSpPr>
        <p:spPr>
          <a:xfrm>
            <a:off x="12012551" y="7452545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10" name="線"/>
          <p:cNvSpPr/>
          <p:nvPr/>
        </p:nvSpPr>
        <p:spPr>
          <a:xfrm flipV="1">
            <a:off x="11888257" y="725459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11" name="線"/>
          <p:cNvSpPr/>
          <p:nvPr/>
        </p:nvSpPr>
        <p:spPr>
          <a:xfrm flipV="1">
            <a:off x="11940583" y="3331132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12" name="線"/>
          <p:cNvSpPr/>
          <p:nvPr/>
        </p:nvSpPr>
        <p:spPr>
          <a:xfrm flipV="1">
            <a:off x="11815809" y="3533401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1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16" name="円形"/>
          <p:cNvSpPr/>
          <p:nvPr/>
        </p:nvSpPr>
        <p:spPr>
          <a:xfrm>
            <a:off x="8893824" y="6762849"/>
            <a:ext cx="1472683" cy="1472684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17" name="円形"/>
          <p:cNvSpPr/>
          <p:nvPr/>
        </p:nvSpPr>
        <p:spPr>
          <a:xfrm>
            <a:off x="8893824" y="1074512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18" name="円形"/>
          <p:cNvSpPr/>
          <p:nvPr/>
        </p:nvSpPr>
        <p:spPr>
          <a:xfrm>
            <a:off x="8893824" y="2592569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19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0" name="線"/>
          <p:cNvSpPr/>
          <p:nvPr/>
        </p:nvSpPr>
        <p:spPr>
          <a:xfrm flipV="1">
            <a:off x="4844762" y="3434564"/>
            <a:ext cx="4002839" cy="186574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1" name="線"/>
          <p:cNvSpPr/>
          <p:nvPr/>
        </p:nvSpPr>
        <p:spPr>
          <a:xfrm flipV="1">
            <a:off x="4844762" y="7508306"/>
            <a:ext cx="3975658" cy="197325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2" name="線"/>
          <p:cNvSpPr/>
          <p:nvPr/>
        </p:nvSpPr>
        <p:spPr>
          <a:xfrm flipV="1">
            <a:off x="16256159" y="7369513"/>
            <a:ext cx="3243741" cy="13430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3" name="線"/>
          <p:cNvSpPr/>
          <p:nvPr/>
        </p:nvSpPr>
        <p:spPr>
          <a:xfrm>
            <a:off x="4844762" y="5262889"/>
            <a:ext cx="4088940" cy="225564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4" name="線"/>
          <p:cNvSpPr/>
          <p:nvPr/>
        </p:nvSpPr>
        <p:spPr>
          <a:xfrm>
            <a:off x="4844762" y="9494945"/>
            <a:ext cx="3955993" cy="188471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5" name="線"/>
          <p:cNvSpPr/>
          <p:nvPr/>
        </p:nvSpPr>
        <p:spPr>
          <a:xfrm>
            <a:off x="16200759" y="3155476"/>
            <a:ext cx="3322416" cy="408534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6" name="線"/>
          <p:cNvSpPr/>
          <p:nvPr/>
        </p:nvSpPr>
        <p:spPr>
          <a:xfrm flipV="1">
            <a:off x="4895562" y="3537277"/>
            <a:ext cx="4021989" cy="594496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7" name="線"/>
          <p:cNvSpPr/>
          <p:nvPr/>
        </p:nvSpPr>
        <p:spPr>
          <a:xfrm>
            <a:off x="4895683" y="5339451"/>
            <a:ext cx="4006452" cy="602151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8" name="線"/>
          <p:cNvSpPr/>
          <p:nvPr/>
        </p:nvSpPr>
        <p:spPr>
          <a:xfrm flipV="1">
            <a:off x="16282062" y="7411857"/>
            <a:ext cx="3282043" cy="390966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9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30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31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32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状況1</a:t>
            </a:r>
          </a:p>
        </p:txBody>
      </p:sp>
      <p:sp>
        <p:nvSpPr>
          <p:cNvPr id="733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状況2</a:t>
            </a:r>
          </a:p>
        </p:txBody>
      </p:sp>
      <p:sp>
        <p:nvSpPr>
          <p:cNvPr id="734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答</a:t>
            </a:r>
          </a:p>
        </p:txBody>
      </p:sp>
      <p:sp>
        <p:nvSpPr>
          <p:cNvPr id="735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入力層</a:t>
            </a:r>
          </a:p>
        </p:txBody>
      </p:sp>
      <p:sp>
        <p:nvSpPr>
          <p:cNvPr id="736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中間層</a:t>
            </a:r>
          </a:p>
        </p:txBody>
      </p:sp>
      <p:sp>
        <p:nvSpPr>
          <p:cNvPr id="737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出力層</a:t>
            </a:r>
          </a:p>
        </p:txBody>
      </p:sp>
      <p:sp>
        <p:nvSpPr>
          <p:cNvPr id="738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39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0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1" name="円形"/>
          <p:cNvSpPr/>
          <p:nvPr/>
        </p:nvSpPr>
        <p:spPr>
          <a:xfrm>
            <a:off x="11863827" y="6776347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2" name="円形"/>
          <p:cNvSpPr/>
          <p:nvPr/>
        </p:nvSpPr>
        <p:spPr>
          <a:xfrm>
            <a:off x="11863827" y="1075862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3" name="円形"/>
          <p:cNvSpPr/>
          <p:nvPr/>
        </p:nvSpPr>
        <p:spPr>
          <a:xfrm>
            <a:off x="11863827" y="2606066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4" name="線"/>
          <p:cNvSpPr/>
          <p:nvPr/>
        </p:nvSpPr>
        <p:spPr>
          <a:xfrm>
            <a:off x="10413885" y="3340247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45" name="線"/>
          <p:cNvSpPr/>
          <p:nvPr/>
        </p:nvSpPr>
        <p:spPr>
          <a:xfrm>
            <a:off x="10446077" y="7512688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46" name="線"/>
          <p:cNvSpPr/>
          <p:nvPr/>
        </p:nvSpPr>
        <p:spPr>
          <a:xfrm>
            <a:off x="10451707" y="11494963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47" name="線"/>
          <p:cNvSpPr/>
          <p:nvPr/>
        </p:nvSpPr>
        <p:spPr>
          <a:xfrm>
            <a:off x="10434809" y="3444502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48" name="線"/>
          <p:cNvSpPr/>
          <p:nvPr/>
        </p:nvSpPr>
        <p:spPr>
          <a:xfrm>
            <a:off x="10414473" y="327683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49" name="線"/>
          <p:cNvSpPr/>
          <p:nvPr/>
        </p:nvSpPr>
        <p:spPr>
          <a:xfrm>
            <a:off x="10562104" y="7490645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0" name="線"/>
          <p:cNvSpPr/>
          <p:nvPr/>
        </p:nvSpPr>
        <p:spPr>
          <a:xfrm flipV="1">
            <a:off x="10437810" y="729269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1" name="線"/>
          <p:cNvSpPr/>
          <p:nvPr/>
        </p:nvSpPr>
        <p:spPr>
          <a:xfrm flipV="1">
            <a:off x="10490136" y="336923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2" name="線"/>
          <p:cNvSpPr/>
          <p:nvPr/>
        </p:nvSpPr>
        <p:spPr>
          <a:xfrm flipV="1">
            <a:off x="10365362" y="3571501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3" name="円形"/>
          <p:cNvSpPr/>
          <p:nvPr/>
        </p:nvSpPr>
        <p:spPr>
          <a:xfrm>
            <a:off x="14847893" y="668909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54" name="円形"/>
          <p:cNvSpPr/>
          <p:nvPr/>
        </p:nvSpPr>
        <p:spPr>
          <a:xfrm>
            <a:off x="14847893" y="1067136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55" name="円形"/>
          <p:cNvSpPr/>
          <p:nvPr/>
        </p:nvSpPr>
        <p:spPr>
          <a:xfrm>
            <a:off x="14847893" y="2518811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56" name="線"/>
          <p:cNvSpPr/>
          <p:nvPr/>
        </p:nvSpPr>
        <p:spPr>
          <a:xfrm>
            <a:off x="13397952" y="3252992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7" name="線"/>
          <p:cNvSpPr/>
          <p:nvPr/>
        </p:nvSpPr>
        <p:spPr>
          <a:xfrm>
            <a:off x="13430144" y="7425434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8" name="線"/>
          <p:cNvSpPr/>
          <p:nvPr/>
        </p:nvSpPr>
        <p:spPr>
          <a:xfrm>
            <a:off x="13435773" y="11407709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9" name="線"/>
          <p:cNvSpPr/>
          <p:nvPr/>
        </p:nvSpPr>
        <p:spPr>
          <a:xfrm>
            <a:off x="13418876" y="3357247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0" name="線"/>
          <p:cNvSpPr/>
          <p:nvPr/>
        </p:nvSpPr>
        <p:spPr>
          <a:xfrm>
            <a:off x="13398540" y="318957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1" name="線"/>
          <p:cNvSpPr/>
          <p:nvPr/>
        </p:nvSpPr>
        <p:spPr>
          <a:xfrm>
            <a:off x="13546171" y="740339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2" name="線"/>
          <p:cNvSpPr/>
          <p:nvPr/>
        </p:nvSpPr>
        <p:spPr>
          <a:xfrm flipV="1">
            <a:off x="13421878" y="720544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3" name="線"/>
          <p:cNvSpPr/>
          <p:nvPr/>
        </p:nvSpPr>
        <p:spPr>
          <a:xfrm flipV="1">
            <a:off x="13474203" y="3281978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4" name="線"/>
          <p:cNvSpPr/>
          <p:nvPr/>
        </p:nvSpPr>
        <p:spPr>
          <a:xfrm flipV="1">
            <a:off x="13349429" y="3484247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そもそも、知能って何？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そもそも、知能って何？</a:t>
            </a:r>
          </a:p>
          <a:p>
            <a:pPr algn="ctr"/>
          </a:p>
          <a:p>
            <a:pPr algn="ctr"/>
            <a:r>
              <a:t>検索してみよう！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6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68" name="円形"/>
          <p:cNvSpPr/>
          <p:nvPr/>
        </p:nvSpPr>
        <p:spPr>
          <a:xfrm>
            <a:off x="8893824" y="6762849"/>
            <a:ext cx="1472683" cy="1472684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69" name="円形"/>
          <p:cNvSpPr/>
          <p:nvPr/>
        </p:nvSpPr>
        <p:spPr>
          <a:xfrm>
            <a:off x="8893824" y="1074512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0" name="円形"/>
          <p:cNvSpPr/>
          <p:nvPr/>
        </p:nvSpPr>
        <p:spPr>
          <a:xfrm>
            <a:off x="8893824" y="2592569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1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2" name="線"/>
          <p:cNvSpPr/>
          <p:nvPr/>
        </p:nvSpPr>
        <p:spPr>
          <a:xfrm flipV="1">
            <a:off x="4844762" y="3434564"/>
            <a:ext cx="4002839" cy="186574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3" name="線"/>
          <p:cNvSpPr/>
          <p:nvPr/>
        </p:nvSpPr>
        <p:spPr>
          <a:xfrm flipV="1">
            <a:off x="4844762" y="7508306"/>
            <a:ext cx="3975658" cy="197325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4" name="線"/>
          <p:cNvSpPr/>
          <p:nvPr/>
        </p:nvSpPr>
        <p:spPr>
          <a:xfrm flipV="1">
            <a:off x="16256159" y="7369513"/>
            <a:ext cx="3243741" cy="13430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5" name="線"/>
          <p:cNvSpPr/>
          <p:nvPr/>
        </p:nvSpPr>
        <p:spPr>
          <a:xfrm>
            <a:off x="4844762" y="5262889"/>
            <a:ext cx="4088940" cy="225564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6" name="線"/>
          <p:cNvSpPr/>
          <p:nvPr/>
        </p:nvSpPr>
        <p:spPr>
          <a:xfrm>
            <a:off x="4844762" y="9494945"/>
            <a:ext cx="3955993" cy="188471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7" name="線"/>
          <p:cNvSpPr/>
          <p:nvPr/>
        </p:nvSpPr>
        <p:spPr>
          <a:xfrm>
            <a:off x="16200759" y="3155476"/>
            <a:ext cx="3322416" cy="408534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8" name="線"/>
          <p:cNvSpPr/>
          <p:nvPr/>
        </p:nvSpPr>
        <p:spPr>
          <a:xfrm flipV="1">
            <a:off x="4895562" y="3537277"/>
            <a:ext cx="4021989" cy="594496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9" name="線"/>
          <p:cNvSpPr/>
          <p:nvPr/>
        </p:nvSpPr>
        <p:spPr>
          <a:xfrm>
            <a:off x="4895683" y="5339451"/>
            <a:ext cx="4006452" cy="602151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0" name="線"/>
          <p:cNvSpPr/>
          <p:nvPr/>
        </p:nvSpPr>
        <p:spPr>
          <a:xfrm flipV="1">
            <a:off x="16282062" y="7411857"/>
            <a:ext cx="3282043" cy="390966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1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2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3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4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状況1</a:t>
            </a:r>
          </a:p>
        </p:txBody>
      </p:sp>
      <p:sp>
        <p:nvSpPr>
          <p:cNvPr id="785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状況2</a:t>
            </a:r>
          </a:p>
        </p:txBody>
      </p:sp>
      <p:sp>
        <p:nvSpPr>
          <p:cNvPr id="786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答</a:t>
            </a:r>
          </a:p>
        </p:txBody>
      </p:sp>
      <p:sp>
        <p:nvSpPr>
          <p:cNvPr id="787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入力層</a:t>
            </a:r>
          </a:p>
        </p:txBody>
      </p:sp>
      <p:sp>
        <p:nvSpPr>
          <p:cNvPr id="788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中間層</a:t>
            </a:r>
          </a:p>
        </p:txBody>
      </p:sp>
      <p:sp>
        <p:nvSpPr>
          <p:cNvPr id="789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出力層</a:t>
            </a:r>
          </a:p>
        </p:txBody>
      </p:sp>
      <p:sp>
        <p:nvSpPr>
          <p:cNvPr id="790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1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2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3" name="円形"/>
          <p:cNvSpPr/>
          <p:nvPr/>
        </p:nvSpPr>
        <p:spPr>
          <a:xfrm>
            <a:off x="11863827" y="6776347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4" name="円形"/>
          <p:cNvSpPr/>
          <p:nvPr/>
        </p:nvSpPr>
        <p:spPr>
          <a:xfrm>
            <a:off x="11863827" y="1075862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5" name="円形"/>
          <p:cNvSpPr/>
          <p:nvPr/>
        </p:nvSpPr>
        <p:spPr>
          <a:xfrm>
            <a:off x="11863827" y="2606066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6" name="線"/>
          <p:cNvSpPr/>
          <p:nvPr/>
        </p:nvSpPr>
        <p:spPr>
          <a:xfrm>
            <a:off x="10413885" y="3340247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97" name="線"/>
          <p:cNvSpPr/>
          <p:nvPr/>
        </p:nvSpPr>
        <p:spPr>
          <a:xfrm>
            <a:off x="10446077" y="7512688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98" name="線"/>
          <p:cNvSpPr/>
          <p:nvPr/>
        </p:nvSpPr>
        <p:spPr>
          <a:xfrm>
            <a:off x="10451707" y="11494963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99" name="線"/>
          <p:cNvSpPr/>
          <p:nvPr/>
        </p:nvSpPr>
        <p:spPr>
          <a:xfrm>
            <a:off x="10434809" y="3444502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0" name="線"/>
          <p:cNvSpPr/>
          <p:nvPr/>
        </p:nvSpPr>
        <p:spPr>
          <a:xfrm>
            <a:off x="10414473" y="327683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1" name="線"/>
          <p:cNvSpPr/>
          <p:nvPr/>
        </p:nvSpPr>
        <p:spPr>
          <a:xfrm>
            <a:off x="10562104" y="7490645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2" name="線"/>
          <p:cNvSpPr/>
          <p:nvPr/>
        </p:nvSpPr>
        <p:spPr>
          <a:xfrm flipV="1">
            <a:off x="10437810" y="729269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3" name="線"/>
          <p:cNvSpPr/>
          <p:nvPr/>
        </p:nvSpPr>
        <p:spPr>
          <a:xfrm flipV="1">
            <a:off x="10490136" y="336923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4" name="線"/>
          <p:cNvSpPr/>
          <p:nvPr/>
        </p:nvSpPr>
        <p:spPr>
          <a:xfrm flipV="1">
            <a:off x="10365362" y="3571501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5" name="円形"/>
          <p:cNvSpPr/>
          <p:nvPr/>
        </p:nvSpPr>
        <p:spPr>
          <a:xfrm>
            <a:off x="14847893" y="668909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6" name="円形"/>
          <p:cNvSpPr/>
          <p:nvPr/>
        </p:nvSpPr>
        <p:spPr>
          <a:xfrm>
            <a:off x="14847893" y="1067136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7" name="円形"/>
          <p:cNvSpPr/>
          <p:nvPr/>
        </p:nvSpPr>
        <p:spPr>
          <a:xfrm>
            <a:off x="14847893" y="2518811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8" name="線"/>
          <p:cNvSpPr/>
          <p:nvPr/>
        </p:nvSpPr>
        <p:spPr>
          <a:xfrm>
            <a:off x="13397952" y="3252992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9" name="線"/>
          <p:cNvSpPr/>
          <p:nvPr/>
        </p:nvSpPr>
        <p:spPr>
          <a:xfrm>
            <a:off x="13430144" y="7425434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0" name="線"/>
          <p:cNvSpPr/>
          <p:nvPr/>
        </p:nvSpPr>
        <p:spPr>
          <a:xfrm>
            <a:off x="13435773" y="11407709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1" name="線"/>
          <p:cNvSpPr/>
          <p:nvPr/>
        </p:nvSpPr>
        <p:spPr>
          <a:xfrm>
            <a:off x="13418876" y="3357247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2" name="線"/>
          <p:cNvSpPr/>
          <p:nvPr/>
        </p:nvSpPr>
        <p:spPr>
          <a:xfrm>
            <a:off x="13398540" y="318957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3" name="線"/>
          <p:cNvSpPr/>
          <p:nvPr/>
        </p:nvSpPr>
        <p:spPr>
          <a:xfrm>
            <a:off x="13546171" y="740339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4" name="線"/>
          <p:cNvSpPr/>
          <p:nvPr/>
        </p:nvSpPr>
        <p:spPr>
          <a:xfrm flipV="1">
            <a:off x="13421878" y="720544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5" name="線"/>
          <p:cNvSpPr/>
          <p:nvPr/>
        </p:nvSpPr>
        <p:spPr>
          <a:xfrm flipV="1">
            <a:off x="13474203" y="3281978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6" name="線"/>
          <p:cNvSpPr/>
          <p:nvPr/>
        </p:nvSpPr>
        <p:spPr>
          <a:xfrm flipV="1">
            <a:off x="13349429" y="3484247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7" name="ディープラーニング…"/>
          <p:cNvSpPr txBox="1"/>
          <p:nvPr/>
        </p:nvSpPr>
        <p:spPr>
          <a:xfrm>
            <a:off x="5345112" y="7824785"/>
            <a:ext cx="14125576" cy="4587874"/>
          </a:xfrm>
          <a:prstGeom prst="rect">
            <a:avLst/>
          </a:prstGeom>
          <a:solidFill>
            <a:srgbClr val="FFFFFF"/>
          </a:solidFill>
          <a:ln w="6350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12000">
                <a:solidFill>
                  <a:srgbClr val="000000"/>
                </a:solidFill>
              </a:defRPr>
            </a:pPr>
            <a:r>
              <a:t>ディープラーニング</a:t>
            </a:r>
          </a:p>
          <a:p>
            <a:pPr defTabSz="821531">
              <a:defRPr sz="12000">
                <a:solidFill>
                  <a:srgbClr val="000000"/>
                </a:solidFill>
              </a:defRPr>
            </a:pPr>
            <a:r>
              <a:t>深層学習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0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1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2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23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24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25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826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827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828" name="?"/>
          <p:cNvSpPr txBox="1"/>
          <p:nvPr/>
        </p:nvSpPr>
        <p:spPr>
          <a:xfrm>
            <a:off x="3950270" y="4972865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29" name="?"/>
          <p:cNvSpPr txBox="1"/>
          <p:nvPr/>
        </p:nvSpPr>
        <p:spPr>
          <a:xfrm>
            <a:off x="3920668" y="8977070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30" name="?"/>
          <p:cNvSpPr txBox="1"/>
          <p:nvPr/>
        </p:nvSpPr>
        <p:spPr>
          <a:xfrm>
            <a:off x="20308714" y="7022999"/>
            <a:ext cx="5181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31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32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33" name="x？"/>
          <p:cNvSpPr txBox="1"/>
          <p:nvPr/>
        </p:nvSpPr>
        <p:spPr>
          <a:xfrm>
            <a:off x="5064696" y="3436011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pPr/>
            <a:r>
              <a:t>x？</a:t>
            </a:r>
          </a:p>
        </p:txBody>
      </p:sp>
      <p:sp>
        <p:nvSpPr>
          <p:cNvPr id="834" name="x？"/>
          <p:cNvSpPr txBox="1"/>
          <p:nvPr/>
        </p:nvSpPr>
        <p:spPr>
          <a:xfrm>
            <a:off x="5064696" y="7525135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pPr/>
            <a:r>
              <a:t>x？</a:t>
            </a:r>
          </a:p>
        </p:txBody>
      </p:sp>
      <p:sp>
        <p:nvSpPr>
          <p:cNvPr id="835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836" name="学習＝パラメータの調整"/>
          <p:cNvSpPr txBox="1"/>
          <p:nvPr/>
        </p:nvSpPr>
        <p:spPr>
          <a:xfrm>
            <a:off x="5283851" y="713849"/>
            <a:ext cx="140747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学習＝パラメータの調整</a:t>
            </a:r>
          </a:p>
        </p:txBody>
      </p:sp>
      <p:sp>
        <p:nvSpPr>
          <p:cNvPr id="837" name="パラメーター"/>
          <p:cNvSpPr txBox="1"/>
          <p:nvPr/>
        </p:nvSpPr>
        <p:spPr>
          <a:xfrm>
            <a:off x="9627424" y="3753510"/>
            <a:ext cx="39401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パラメーター</a:t>
            </a:r>
          </a:p>
        </p:txBody>
      </p:sp>
      <p:sp>
        <p:nvSpPr>
          <p:cNvPr id="838" name="線"/>
          <p:cNvSpPr/>
          <p:nvPr/>
        </p:nvSpPr>
        <p:spPr>
          <a:xfrm flipH="1">
            <a:off x="7097536" y="4137852"/>
            <a:ext cx="2106296" cy="1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39" name="線"/>
          <p:cNvSpPr/>
          <p:nvPr/>
        </p:nvSpPr>
        <p:spPr>
          <a:xfrm flipH="1">
            <a:off x="6959697" y="4264851"/>
            <a:ext cx="2371135" cy="3675328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42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43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44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45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46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47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848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849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850" name="?"/>
          <p:cNvSpPr txBox="1"/>
          <p:nvPr/>
        </p:nvSpPr>
        <p:spPr>
          <a:xfrm>
            <a:off x="3950270" y="4972865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51" name="?"/>
          <p:cNvSpPr txBox="1"/>
          <p:nvPr/>
        </p:nvSpPr>
        <p:spPr>
          <a:xfrm>
            <a:off x="3920668" y="8977070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52" name="?"/>
          <p:cNvSpPr txBox="1"/>
          <p:nvPr/>
        </p:nvSpPr>
        <p:spPr>
          <a:xfrm>
            <a:off x="20308714" y="7022999"/>
            <a:ext cx="5181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853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54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55" name="x？"/>
          <p:cNvSpPr txBox="1"/>
          <p:nvPr/>
        </p:nvSpPr>
        <p:spPr>
          <a:xfrm>
            <a:off x="5064696" y="3436011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pPr/>
            <a:r>
              <a:t>x？</a:t>
            </a:r>
          </a:p>
        </p:txBody>
      </p:sp>
      <p:sp>
        <p:nvSpPr>
          <p:cNvPr id="856" name="x？"/>
          <p:cNvSpPr txBox="1"/>
          <p:nvPr/>
        </p:nvSpPr>
        <p:spPr>
          <a:xfrm>
            <a:off x="5064696" y="7525135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pPr/>
            <a:r>
              <a:t>x？</a:t>
            </a:r>
          </a:p>
        </p:txBody>
      </p:sp>
      <p:sp>
        <p:nvSpPr>
          <p:cNvPr id="857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858" name="パラメータを増やすといろいろ対応できる"/>
          <p:cNvSpPr txBox="1"/>
          <p:nvPr/>
        </p:nvSpPr>
        <p:spPr>
          <a:xfrm>
            <a:off x="222902" y="713849"/>
            <a:ext cx="241966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パラメータを増やすといろいろ対応できる</a:t>
            </a:r>
          </a:p>
        </p:txBody>
      </p:sp>
      <p:sp>
        <p:nvSpPr>
          <p:cNvPr id="859" name="パラメーター"/>
          <p:cNvSpPr txBox="1"/>
          <p:nvPr/>
        </p:nvSpPr>
        <p:spPr>
          <a:xfrm>
            <a:off x="9627424" y="3753510"/>
            <a:ext cx="39401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パラメーター</a:t>
            </a:r>
          </a:p>
        </p:txBody>
      </p:sp>
      <p:sp>
        <p:nvSpPr>
          <p:cNvPr id="860" name="線"/>
          <p:cNvSpPr/>
          <p:nvPr/>
        </p:nvSpPr>
        <p:spPr>
          <a:xfrm flipH="1">
            <a:off x="7097536" y="4137852"/>
            <a:ext cx="2106296" cy="1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61" name="線"/>
          <p:cNvSpPr/>
          <p:nvPr/>
        </p:nvSpPr>
        <p:spPr>
          <a:xfrm flipH="1">
            <a:off x="6959697" y="4264851"/>
            <a:ext cx="2371135" cy="3675328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68848" y="2445841"/>
            <a:ext cx="7212311" cy="7212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811" y="1550590"/>
            <a:ext cx="12906741" cy="11242604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https://ss.sabae.cc/1287.html"/>
          <p:cNvSpPr txBox="1"/>
          <p:nvPr/>
        </p:nvSpPr>
        <p:spPr>
          <a:xfrm>
            <a:off x="15628681" y="11074400"/>
            <a:ext cx="7692645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https://ss.sabae.cc/1287.html</a:t>
            </a:r>
          </a:p>
        </p:txBody>
      </p:sp>
      <p:sp>
        <p:nvSpPr>
          <p:cNvPr id="866" name="FaceMesh - TensorFlow.js"/>
          <p:cNvSpPr txBox="1"/>
          <p:nvPr/>
        </p:nvSpPr>
        <p:spPr>
          <a:xfrm>
            <a:off x="3669061" y="660399"/>
            <a:ext cx="79482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600"/>
              </a:spcBef>
              <a:defRPr b="1" sz="5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FaceMesh - TensorFlow.js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92200" y="994429"/>
            <a:ext cx="18610541" cy="9305271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https://code4fukui.github.io/okuchitone/"/>
          <p:cNvSpPr txBox="1"/>
          <p:nvPr/>
        </p:nvSpPr>
        <p:spPr>
          <a:xfrm>
            <a:off x="13308137" y="11074400"/>
            <a:ext cx="1040333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https://code4fukui.github.io/okuchitone/</a:t>
            </a:r>
          </a:p>
        </p:txBody>
      </p:sp>
      <p:pic>
        <p:nvPicPr>
          <p:cNvPr id="87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61753" y="2632521"/>
            <a:ext cx="7296101" cy="729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これがコンピューター！…"/>
          <p:cNvSpPr txBox="1"/>
          <p:nvPr>
            <p:ph type="title" idx="4294967295"/>
          </p:nvPr>
        </p:nvSpPr>
        <p:spPr>
          <a:xfrm>
            <a:off x="7987660" y="10508303"/>
            <a:ext cx="8879616" cy="2185866"/>
          </a:xfrm>
          <a:prstGeom prst="rect">
            <a:avLst/>
          </a:prstGeom>
        </p:spPr>
        <p:txBody>
          <a:bodyPr anchor="ctr"/>
          <a:lstStyle/>
          <a:p>
            <a:pPr algn="ctr" defTabSz="455675">
              <a:lnSpc>
                <a:spcPct val="100000"/>
              </a:lnSpc>
              <a:defRPr spc="0" sz="6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 algn="ctr" defTabSz="455675">
              <a:lnSpc>
                <a:spcPct val="100000"/>
              </a:lnSpc>
              <a:defRPr spc="0" sz="6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rgbClr val="C82506"/>
                </a:solidFill>
              </a:rPr>
              <a:t>100円</a:t>
            </a:r>
            <a:r>
              <a:t>！</a:t>
            </a:r>
          </a:p>
        </p:txBody>
      </p:sp>
      <p:pic>
        <p:nvPicPr>
          <p:cNvPr id="87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2641" y="432924"/>
            <a:ext cx="14940455" cy="9072370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矢印"/>
          <p:cNvSpPr/>
          <p:nvPr/>
        </p:nvSpPr>
        <p:spPr>
          <a:xfrm rot="16200000">
            <a:off x="10429342" y="7071975"/>
            <a:ext cx="3539520" cy="226027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100円のコンピューター…"/>
          <p:cNvSpPr txBox="1"/>
          <p:nvPr/>
        </p:nvSpPr>
        <p:spPr>
          <a:xfrm>
            <a:off x="607572" y="8298477"/>
            <a:ext cx="23168856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rgbClr val="C82506"/>
                </a:solidFill>
              </a:rPr>
              <a:t>100円</a:t>
            </a:r>
            <a:r>
              <a:t>のコンピューター</a:t>
            </a:r>
          </a:p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1秒間に何回計算できるでしょう？</a:t>
            </a:r>
          </a:p>
        </p:txBody>
      </p:sp>
      <p:sp>
        <p:nvSpPr>
          <p:cNvPr id="877" name="画像、LPC1114 秋月電子"/>
          <p:cNvSpPr txBox="1"/>
          <p:nvPr/>
        </p:nvSpPr>
        <p:spPr>
          <a:xfrm>
            <a:off x="19681296" y="12556618"/>
            <a:ext cx="44197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7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3186" y="3315650"/>
            <a:ext cx="2977628" cy="4301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2" name="グループ"/>
          <p:cNvGrpSpPr/>
          <p:nvPr/>
        </p:nvGrpSpPr>
        <p:grpSpPr>
          <a:xfrm>
            <a:off x="14029303" y="645981"/>
            <a:ext cx="6919841" cy="4190696"/>
            <a:chOff x="0" y="0"/>
            <a:chExt cx="6919840" cy="4190695"/>
          </a:xfrm>
        </p:grpSpPr>
        <p:sp>
          <p:nvSpPr>
            <p:cNvPr id="879" name="吹き出し"/>
            <p:cNvSpPr/>
            <p:nvPr/>
          </p:nvSpPr>
          <p:spPr>
            <a:xfrm>
              <a:off x="0" y="0"/>
              <a:ext cx="6919841" cy="419069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880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824" y="1170476"/>
              <a:ext cx="4811768" cy="985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1" name="CPU"/>
            <p:cNvSpPr txBox="1"/>
            <p:nvPr/>
          </p:nvSpPr>
          <p:spPr>
            <a:xfrm>
              <a:off x="2215956" y="2430122"/>
              <a:ext cx="2641505" cy="991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1秒に5000万回"/>
          <p:cNvSpPr txBox="1"/>
          <p:nvPr/>
        </p:nvSpPr>
        <p:spPr>
          <a:xfrm>
            <a:off x="607572" y="8933478"/>
            <a:ext cx="23168856" cy="200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5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1秒に</a:t>
            </a:r>
            <a:r>
              <a:rPr>
                <a:solidFill>
                  <a:srgbClr val="C82506"/>
                </a:solidFill>
              </a:rPr>
              <a:t>5000万回</a:t>
            </a:r>
          </a:p>
        </p:txBody>
      </p:sp>
      <p:sp>
        <p:nvSpPr>
          <p:cNvPr id="885" name="画像、LPC1114 秋月電子"/>
          <p:cNvSpPr txBox="1"/>
          <p:nvPr/>
        </p:nvSpPr>
        <p:spPr>
          <a:xfrm>
            <a:off x="19681296" y="12556618"/>
            <a:ext cx="44197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8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3186" y="3315650"/>
            <a:ext cx="2977628" cy="4301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0" name="グループ"/>
          <p:cNvGrpSpPr/>
          <p:nvPr/>
        </p:nvGrpSpPr>
        <p:grpSpPr>
          <a:xfrm>
            <a:off x="14029303" y="645981"/>
            <a:ext cx="6919841" cy="4190696"/>
            <a:chOff x="0" y="0"/>
            <a:chExt cx="6919840" cy="4190695"/>
          </a:xfrm>
        </p:grpSpPr>
        <p:sp>
          <p:nvSpPr>
            <p:cNvPr id="887" name="吹き出し"/>
            <p:cNvSpPr/>
            <p:nvPr/>
          </p:nvSpPr>
          <p:spPr>
            <a:xfrm>
              <a:off x="0" y="0"/>
              <a:ext cx="6919841" cy="419069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888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824" y="1170476"/>
              <a:ext cx="4811768" cy="985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9" name="CPU"/>
            <p:cNvSpPr txBox="1"/>
            <p:nvPr/>
          </p:nvSpPr>
          <p:spPr>
            <a:xfrm>
              <a:off x="2215956" y="2430122"/>
              <a:ext cx="2641505" cy="991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2" name="Table 1"/>
          <p:cNvGraphicFramePr/>
          <p:nvPr/>
        </p:nvGraphicFramePr>
        <p:xfrm>
          <a:off x="288028" y="575270"/>
          <a:ext cx="23807943" cy="1263273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51985"/>
                <a:gridCol w="5951985"/>
                <a:gridCol w="5951985"/>
                <a:gridCol w="5951985"/>
              </a:tblGrid>
              <a:tr h="433071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4579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IchigoJam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iPhone 15 Pro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NVIDIA RTX4090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スパコン 富岳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2095647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5000万回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34兆回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1400兆回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44京回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36283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68万台分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2800万台分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88億台分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924298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1500円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15万円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30万円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1100億円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93" name="CC BY IchigoJam"/>
          <p:cNvSpPr txBox="1"/>
          <p:nvPr/>
        </p:nvSpPr>
        <p:spPr>
          <a:xfrm>
            <a:off x="2065805" y="4096122"/>
            <a:ext cx="227076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CC BY IchigoJam</a:t>
            </a:r>
          </a:p>
        </p:txBody>
      </p:sp>
      <p:sp>
        <p:nvSpPr>
          <p:cNvPr id="894" name="(C)Apple"/>
          <p:cNvSpPr txBox="1"/>
          <p:nvPr/>
        </p:nvSpPr>
        <p:spPr>
          <a:xfrm>
            <a:off x="8346009" y="4196392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(C)Apple</a:t>
            </a:r>
          </a:p>
        </p:txBody>
      </p:sp>
      <p:pic>
        <p:nvPicPr>
          <p:cNvPr id="89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7772" y="1723444"/>
            <a:ext cx="3038935" cy="1845348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(C)NVIDIA"/>
          <p:cNvSpPr txBox="1"/>
          <p:nvPr/>
        </p:nvSpPr>
        <p:spPr>
          <a:xfrm>
            <a:off x="14341790" y="4196392"/>
            <a:ext cx="137541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(C)NVIDIA</a:t>
            </a:r>
          </a:p>
        </p:txBody>
      </p:sp>
      <p:pic>
        <p:nvPicPr>
          <p:cNvPr id="89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37549" y="1382880"/>
            <a:ext cx="4395925" cy="2425086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(C)RIKEN"/>
          <p:cNvSpPr txBox="1"/>
          <p:nvPr/>
        </p:nvSpPr>
        <p:spPr>
          <a:xfrm>
            <a:off x="20498352" y="4170228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(C)RIKEN</a:t>
            </a:r>
          </a:p>
        </p:txBody>
      </p:sp>
      <p:pic>
        <p:nvPicPr>
          <p:cNvPr id="89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21214" y="1543124"/>
            <a:ext cx="4816563" cy="2205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0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25710" y="1084515"/>
            <a:ext cx="2455226" cy="3021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30万円のコンピューター…"/>
          <p:cNvSpPr txBox="1"/>
          <p:nvPr/>
        </p:nvSpPr>
        <p:spPr>
          <a:xfrm>
            <a:off x="607572" y="8311177"/>
            <a:ext cx="23168856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rgbClr val="C82506"/>
                </a:solidFill>
              </a:rPr>
              <a:t>30万円</a:t>
            </a:r>
            <a:r>
              <a:t>のコンピューター</a:t>
            </a:r>
          </a:p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何個のスイッチでできているでしょう？</a:t>
            </a:r>
          </a:p>
        </p:txBody>
      </p:sp>
      <p:sp>
        <p:nvSpPr>
          <p:cNvPr id="903" name="画像、NVIDIA"/>
          <p:cNvSpPr txBox="1"/>
          <p:nvPr/>
        </p:nvSpPr>
        <p:spPr>
          <a:xfrm>
            <a:off x="21645767" y="12642986"/>
            <a:ext cx="25275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画像、NVIDIA</a:t>
            </a:r>
          </a:p>
        </p:txBody>
      </p:sp>
      <p:sp>
        <p:nvSpPr>
          <p:cNvPr id="904" name="※１スイッチ＝１トランジスタ、とする"/>
          <p:cNvSpPr txBox="1"/>
          <p:nvPr/>
        </p:nvSpPr>
        <p:spPr>
          <a:xfrm>
            <a:off x="7627093" y="12005010"/>
            <a:ext cx="9197976" cy="65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※１スイッチ＝１トランジスタ、とする</a:t>
            </a:r>
          </a:p>
        </p:txBody>
      </p:sp>
      <p:sp>
        <p:nvSpPr>
          <p:cNvPr id="905" name="https://www.nvidia.com/en-us/geforce/graphics-cards/40-series/rtx-4090/"/>
          <p:cNvSpPr txBox="1"/>
          <p:nvPr/>
        </p:nvSpPr>
        <p:spPr>
          <a:xfrm>
            <a:off x="5005704" y="7153763"/>
            <a:ext cx="14372591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https://www.nvidia.com/en-us/geforce/graphics-cards/40-series/rtx-4090/</a:t>
            </a:r>
          </a:p>
        </p:txBody>
      </p:sp>
      <p:pic>
        <p:nvPicPr>
          <p:cNvPr id="90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4616" y="196850"/>
            <a:ext cx="12334768" cy="6577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38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39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入力</a:t>
            </a:r>
          </a:p>
        </p:txBody>
      </p:sp>
      <p:sp>
        <p:nvSpPr>
          <p:cNvPr id="240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  <p:sp>
        <p:nvSpPr>
          <p:cNvPr id="241" name="考える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考える</a:t>
            </a:r>
          </a:p>
        </p:txBody>
      </p:sp>
      <p:sp>
        <p:nvSpPr>
          <p:cNvPr id="242" name="見る、読む、聞く、感じる"/>
          <p:cNvSpPr txBox="1"/>
          <p:nvPr/>
        </p:nvSpPr>
        <p:spPr>
          <a:xfrm>
            <a:off x="2063284" y="8809376"/>
            <a:ext cx="777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見る、読む、聞く、感じる</a:t>
            </a:r>
          </a:p>
        </p:txBody>
      </p:sp>
      <p:sp>
        <p:nvSpPr>
          <p:cNvPr id="243" name="話す、書く、描く、動く"/>
          <p:cNvSpPr txBox="1"/>
          <p:nvPr/>
        </p:nvSpPr>
        <p:spPr>
          <a:xfrm>
            <a:off x="15162663" y="8809376"/>
            <a:ext cx="70770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話す、書く、描く、動く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760億個"/>
          <p:cNvSpPr txBox="1"/>
          <p:nvPr/>
        </p:nvSpPr>
        <p:spPr>
          <a:xfrm>
            <a:off x="607572" y="9167184"/>
            <a:ext cx="23168856" cy="200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5000">
                <a:solidFill>
                  <a:srgbClr val="C82506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760億個</a:t>
            </a:r>
          </a:p>
        </p:txBody>
      </p:sp>
      <p:sp>
        <p:nvSpPr>
          <p:cNvPr id="909" name="画像、NVIDIA"/>
          <p:cNvSpPr txBox="1"/>
          <p:nvPr/>
        </p:nvSpPr>
        <p:spPr>
          <a:xfrm>
            <a:off x="21645767" y="12630286"/>
            <a:ext cx="25275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画像、NVIDIA</a:t>
            </a:r>
          </a:p>
        </p:txBody>
      </p:sp>
      <p:sp>
        <p:nvSpPr>
          <p:cNvPr id="910" name="脳の神経細胞の数の76%！…"/>
          <p:cNvSpPr txBox="1"/>
          <p:nvPr/>
        </p:nvSpPr>
        <p:spPr>
          <a:xfrm>
            <a:off x="7034212" y="11712910"/>
            <a:ext cx="1031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4000">
                <a:solidFill>
                  <a:srgbClr val="000000"/>
                </a:solidFill>
              </a:defRPr>
            </a:pPr>
            <a:r>
              <a:t>脳の神経細胞の数の76%！</a:t>
            </a:r>
          </a:p>
          <a:p>
            <a:pPr defTabSz="821531">
              <a:defRPr sz="4000">
                <a:solidFill>
                  <a:srgbClr val="000000"/>
                </a:solidFill>
              </a:defRPr>
            </a:pPr>
            <a:r>
              <a:t>ただし、つながりの数はまだ圧倒的に少ない</a:t>
            </a:r>
          </a:p>
        </p:txBody>
      </p:sp>
      <p:sp>
        <p:nvSpPr>
          <p:cNvPr id="911" name="https://www.nvidia.com/en-us/geforce/graphics-cards/40-series/rtx-4090/"/>
          <p:cNvSpPr txBox="1"/>
          <p:nvPr/>
        </p:nvSpPr>
        <p:spPr>
          <a:xfrm>
            <a:off x="5005704" y="7141063"/>
            <a:ext cx="14372591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https://www.nvidia.com/en-us/geforce/graphics-cards/40-series/rtx-4090/</a:t>
            </a:r>
          </a:p>
        </p:txBody>
      </p:sp>
      <p:pic>
        <p:nvPicPr>
          <p:cNvPr id="91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4616" y="184150"/>
            <a:ext cx="12334768" cy="6577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509" y="2152650"/>
            <a:ext cx="13106401" cy="9410700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2013年…"/>
          <p:cNvSpPr txBox="1"/>
          <p:nvPr>
            <p:ph type="ctrTitle"/>
          </p:nvPr>
        </p:nvSpPr>
        <p:spPr>
          <a:xfrm>
            <a:off x="14808173" y="2151322"/>
            <a:ext cx="19069352" cy="6751242"/>
          </a:xfrm>
          <a:prstGeom prst="rect">
            <a:avLst/>
          </a:prstGeom>
        </p:spPr>
        <p:txBody>
          <a:bodyPr/>
          <a:lstStyle/>
          <a:p>
            <a:pPr defTabSz="1706837">
              <a:defRPr spc="-168" sz="8400"/>
            </a:pPr>
            <a:r>
              <a:t>2013年</a:t>
            </a:r>
          </a:p>
          <a:p>
            <a:pPr defTabSz="1706837">
              <a:defRPr spc="-168" sz="8400"/>
            </a:pPr>
            <a:r>
              <a:t>スパコン京で</a:t>
            </a:r>
          </a:p>
          <a:p>
            <a:pPr defTabSz="1706837">
              <a:defRPr spc="-168" sz="8400"/>
            </a:pPr>
            <a:r>
              <a:t>つながり10兆個</a:t>
            </a:r>
          </a:p>
          <a:p>
            <a:pPr defTabSz="1706837">
              <a:defRPr spc="-168" sz="8400"/>
            </a:pPr>
            <a:r>
              <a:t>1/10脳で</a:t>
            </a:r>
          </a:p>
          <a:p>
            <a:pPr defTabSz="1706837">
              <a:defRPr spc="-168" sz="8400"/>
            </a:pPr>
            <a:r>
              <a:t>シミュレーション</a:t>
            </a:r>
          </a:p>
        </p:txBody>
      </p:sp>
      <p:sp>
        <p:nvSpPr>
          <p:cNvPr id="916" name="https://www.riken.jp/pr/news/2013/20130802_2/"/>
          <p:cNvSpPr txBox="1"/>
          <p:nvPr/>
        </p:nvSpPr>
        <p:spPr>
          <a:xfrm>
            <a:off x="2405519" y="12072026"/>
            <a:ext cx="9652382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https://www.riken.jp/pr/news/2013/20130802_2/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34" y="1893899"/>
            <a:ext cx="13217951" cy="9928202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2018年…"/>
          <p:cNvSpPr txBox="1"/>
          <p:nvPr>
            <p:ph type="ctrTitle"/>
          </p:nvPr>
        </p:nvSpPr>
        <p:spPr>
          <a:xfrm>
            <a:off x="14589062" y="1761186"/>
            <a:ext cx="21971005" cy="4648201"/>
          </a:xfrm>
          <a:prstGeom prst="rect">
            <a:avLst/>
          </a:prstGeom>
        </p:spPr>
        <p:txBody>
          <a:bodyPr/>
          <a:lstStyle/>
          <a:p>
            <a:pPr defTabSz="1463003">
              <a:defRPr spc="-144" sz="7200"/>
            </a:pPr>
            <a:r>
              <a:t>2018年</a:t>
            </a:r>
          </a:p>
          <a:p>
            <a:pPr defTabSz="1463003">
              <a:defRPr spc="-144" sz="7200"/>
            </a:pPr>
            <a:r>
              <a:t>スパコン富岳用</a:t>
            </a:r>
          </a:p>
          <a:p>
            <a:pPr defTabSz="1463003">
              <a:defRPr spc="-144" sz="7200"/>
            </a:pPr>
            <a:r>
              <a:t>人間の脳全体</a:t>
            </a:r>
          </a:p>
          <a:p>
            <a:pPr defTabSz="1463003">
              <a:defRPr spc="-144" sz="7200"/>
            </a:pPr>
            <a:r>
              <a:t>シミュレーション開発</a:t>
            </a:r>
          </a:p>
        </p:txBody>
      </p:sp>
      <p:sp>
        <p:nvSpPr>
          <p:cNvPr id="920" name="https://www.riken.jp/press/2018/20180326_1/index.html"/>
          <p:cNvSpPr txBox="1"/>
          <p:nvPr/>
        </p:nvSpPr>
        <p:spPr>
          <a:xfrm>
            <a:off x="1698193" y="12121137"/>
            <a:ext cx="11067035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https://www.riken.jp/press/2018/20180326_1/index.html</a:t>
            </a:r>
          </a:p>
        </p:txBody>
      </p:sp>
      <p:sp>
        <p:nvSpPr>
          <p:cNvPr id="921" name="続報待ち遠しい！"/>
          <p:cNvSpPr txBox="1"/>
          <p:nvPr/>
        </p:nvSpPr>
        <p:spPr>
          <a:xfrm>
            <a:off x="18899358" y="11898629"/>
            <a:ext cx="5243004" cy="130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 defTabSz="821531">
              <a:defRPr sz="5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続報待ち遠しい！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機械学習（マシンラーニング / ML）…"/>
          <p:cNvSpPr txBox="1"/>
          <p:nvPr>
            <p:ph type="ctrTitle"/>
          </p:nvPr>
        </p:nvSpPr>
        <p:spPr>
          <a:xfrm>
            <a:off x="1206498" y="2974284"/>
            <a:ext cx="21971004" cy="7767432"/>
          </a:xfrm>
          <a:prstGeom prst="rect">
            <a:avLst/>
          </a:prstGeom>
        </p:spPr>
        <p:txBody>
          <a:bodyPr/>
          <a:lstStyle/>
          <a:p>
            <a:pPr algn="ctr" defTabSz="1950671">
              <a:defRPr spc="-192" sz="9600"/>
            </a:pPr>
            <a:r>
              <a:t>機械学習（マシンラーニング / ML）</a:t>
            </a:r>
          </a:p>
          <a:p>
            <a:pPr algn="ctr" defTabSz="1950671">
              <a:defRPr spc="-192" sz="9600"/>
            </a:pPr>
            <a:r>
              <a:t>＝</a:t>
            </a:r>
          </a:p>
          <a:p>
            <a:pPr algn="ctr" defTabSz="1950671">
              <a:defRPr spc="-192" sz="9600"/>
            </a:pPr>
            <a:r>
              <a:t>深層学習（ディープラーニング）</a:t>
            </a:r>
          </a:p>
          <a:p>
            <a:pPr algn="ctr" defTabSz="1950671">
              <a:defRPr spc="-192" sz="9600"/>
            </a:pPr>
            <a:r>
              <a:t>＝</a:t>
            </a:r>
          </a:p>
          <a:p>
            <a:pPr algn="ctr" defTabSz="1950671">
              <a:defRPr spc="-192" sz="9600"/>
            </a:pPr>
            <a:r>
              <a:t>AI実現法の主流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hatGPT"/>
          <p:cNvSpPr txBox="1"/>
          <p:nvPr>
            <p:ph type="ctrTitle"/>
          </p:nvPr>
        </p:nvSpPr>
        <p:spPr>
          <a:xfrm>
            <a:off x="1206498" y="2974284"/>
            <a:ext cx="21971004" cy="7767432"/>
          </a:xfrm>
          <a:prstGeom prst="rect">
            <a:avLst/>
          </a:prstGeom>
        </p:spPr>
        <p:txBody>
          <a:bodyPr anchor="ctr"/>
          <a:lstStyle>
            <a:lvl1pPr algn="ctr">
              <a:defRPr spc="-239" sz="12000"/>
            </a:lvl1pPr>
          </a:lstStyle>
          <a:p>
            <a:pPr/>
            <a:r>
              <a:t>ChatGPT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2022年…"/>
          <p:cNvSpPr txBox="1"/>
          <p:nvPr/>
        </p:nvSpPr>
        <p:spPr>
          <a:xfrm>
            <a:off x="15459709" y="2235200"/>
            <a:ext cx="8653781" cy="568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2022年</a:t>
            </a:r>
          </a:p>
          <a:p>
            <a:pPr>
              <a:defRPr sz="8000"/>
            </a:pPr>
            <a:r>
              <a:t>OpenAI社が発表</a:t>
            </a:r>
          </a:p>
          <a:p>
            <a:pPr>
              <a:defRPr sz="8000"/>
            </a:pPr>
            <a:r>
              <a:t>文章生成AI</a:t>
            </a:r>
          </a:p>
          <a:p>
            <a:pPr>
              <a:defRPr sz="8000"/>
            </a:pPr>
            <a:r>
              <a:t>ChatGPTが話題！</a:t>
            </a:r>
          </a:p>
        </p:txBody>
      </p:sp>
      <p:pic>
        <p:nvPicPr>
          <p:cNvPr id="92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5400"/>
            <a:ext cx="15045684" cy="137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全人類のための…"/>
          <p:cNvSpPr txBox="1"/>
          <p:nvPr/>
        </p:nvSpPr>
        <p:spPr>
          <a:xfrm>
            <a:off x="16324897" y="10560050"/>
            <a:ext cx="6923406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全人類のための</a:t>
            </a:r>
          </a:p>
          <a:p>
            <a:pPr>
              <a:defRPr sz="5000"/>
            </a:pPr>
            <a:r>
              <a:t>安全なAGIを創っている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8600" y="501650"/>
            <a:ext cx="18150409" cy="12273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文章も数です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文章も数です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https://ichigojam.github.io/web/"/>
          <p:cNvSpPr txBox="1"/>
          <p:nvPr/>
        </p:nvSpPr>
        <p:spPr>
          <a:xfrm>
            <a:off x="1519681" y="12223750"/>
            <a:ext cx="1225143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https://ichigojam.github.io/web/</a:t>
            </a:r>
          </a:p>
        </p:txBody>
      </p:sp>
      <p:pic>
        <p:nvPicPr>
          <p:cNvPr id="93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633" y="628650"/>
            <a:ext cx="12557534" cy="11069674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「IchigoJam web」…"/>
          <p:cNvSpPr txBox="1"/>
          <p:nvPr/>
        </p:nvSpPr>
        <p:spPr>
          <a:xfrm>
            <a:off x="14141957" y="2124887"/>
            <a:ext cx="956208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「IchigoJam web」</a:t>
            </a:r>
          </a:p>
          <a:p>
            <a:pPr>
              <a:defRPr sz="8000"/>
            </a:pPr>
            <a:r>
              <a:t>で検索！</a:t>
            </a:r>
          </a:p>
        </p:txBody>
      </p:sp>
      <p:sp>
        <p:nvSpPr>
          <p:cNvPr id="938" name="?ASC(“A”)…"/>
          <p:cNvSpPr txBox="1"/>
          <p:nvPr/>
        </p:nvSpPr>
        <p:spPr>
          <a:xfrm>
            <a:off x="14293850" y="6574565"/>
            <a:ext cx="9258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?ASC(“A”)</a:t>
            </a:r>
          </a:p>
          <a:p>
            <a:pPr>
              <a:defRPr sz="8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>
              <a:defRPr sz="8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?CHR$(65)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https://ichigojam.github.io/web/"/>
          <p:cNvSpPr txBox="1"/>
          <p:nvPr/>
        </p:nvSpPr>
        <p:spPr>
          <a:xfrm>
            <a:off x="11501881" y="5926543"/>
            <a:ext cx="1225143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https://ichigojam.github.io/web/</a:t>
            </a:r>
          </a:p>
        </p:txBody>
      </p:sp>
      <p:pic>
        <p:nvPicPr>
          <p:cNvPr id="94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5033" y="497737"/>
            <a:ext cx="9985869" cy="8802709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「IchigoJam web」…"/>
          <p:cNvSpPr txBox="1"/>
          <p:nvPr/>
        </p:nvSpPr>
        <p:spPr>
          <a:xfrm>
            <a:off x="13252957" y="1997887"/>
            <a:ext cx="956208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「IchigoJam web」</a:t>
            </a:r>
          </a:p>
          <a:p>
            <a:pPr>
              <a:defRPr sz="8000"/>
            </a:pPr>
            <a:r>
              <a:t>で検索！</a:t>
            </a:r>
          </a:p>
        </p:txBody>
      </p:sp>
      <p:sp>
        <p:nvSpPr>
          <p:cNvPr id="943" name="FORI=0TO255:?CHR$(I);:NEXT"/>
          <p:cNvSpPr txBox="1"/>
          <p:nvPr/>
        </p:nvSpPr>
        <p:spPr>
          <a:xfrm>
            <a:off x="1282700" y="11017249"/>
            <a:ext cx="2157730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5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FORI=0TO255:?CHR$(I);:NEXT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考えているのはどこ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考えているのはどこ？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文章を数の塊にする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文章を数の塊にする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福井観光スポット…"/>
          <p:cNvSpPr txBox="1"/>
          <p:nvPr>
            <p:ph type="ctrTitle"/>
          </p:nvPr>
        </p:nvSpPr>
        <p:spPr>
          <a:xfrm>
            <a:off x="12506323" y="977900"/>
            <a:ext cx="10406662" cy="4648200"/>
          </a:xfrm>
          <a:prstGeom prst="rect">
            <a:avLst/>
          </a:prstGeom>
        </p:spPr>
        <p:txBody>
          <a:bodyPr anchor="ctr"/>
          <a:lstStyle/>
          <a:p>
            <a:pPr algn="ctr" defTabSz="1658070">
              <a:defRPr spc="-204" sz="10200"/>
            </a:pPr>
            <a:r>
              <a:t>福井観光スポット</a:t>
            </a:r>
          </a:p>
          <a:p>
            <a:pPr algn="ctr" defTabSz="1658070">
              <a:defRPr spc="-204" sz="10200"/>
            </a:pPr>
            <a:r>
              <a:t>似たもの探し</a:t>
            </a:r>
          </a:p>
        </p:txBody>
      </p:sp>
      <p:pic>
        <p:nvPicPr>
          <p:cNvPr id="94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" y="165100"/>
            <a:ext cx="9705979" cy="13436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44315" y="5518150"/>
            <a:ext cx="6130678" cy="6130677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https://code4fukui.github.io/fukui-spot-similar/"/>
          <p:cNvSpPr txBox="1"/>
          <p:nvPr/>
        </p:nvSpPr>
        <p:spPr>
          <a:xfrm>
            <a:off x="13205471" y="11916237"/>
            <a:ext cx="900836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https://code4fukui.github.io/fukui-spot-similar/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53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54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入力</a:t>
            </a:r>
          </a:p>
        </p:txBody>
      </p:sp>
      <p:sp>
        <p:nvSpPr>
          <p:cNvPr id="955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  <p:sp>
        <p:nvSpPr>
          <p:cNvPr id="956" name="処理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処理</a:t>
            </a:r>
          </a:p>
        </p:txBody>
      </p:sp>
      <p:sp>
        <p:nvSpPr>
          <p:cNvPr id="957" name="数"/>
          <p:cNvSpPr txBox="1"/>
          <p:nvPr/>
        </p:nvSpPr>
        <p:spPr>
          <a:xfrm>
            <a:off x="5555784" y="8809376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数</a:t>
            </a:r>
          </a:p>
        </p:txBody>
      </p:sp>
      <p:sp>
        <p:nvSpPr>
          <p:cNvPr id="958" name="数"/>
          <p:cNvSpPr txBox="1"/>
          <p:nvPr/>
        </p:nvSpPr>
        <p:spPr>
          <a:xfrm>
            <a:off x="18305913" y="8809376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数</a:t>
            </a:r>
          </a:p>
        </p:txBody>
      </p:sp>
      <p:sp>
        <p:nvSpPr>
          <p:cNvPr id="959" name="コンピューターの本質"/>
          <p:cNvSpPr txBox="1"/>
          <p:nvPr/>
        </p:nvSpPr>
        <p:spPr>
          <a:xfrm>
            <a:off x="5764212" y="922676"/>
            <a:ext cx="1285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コンピューターの本質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円形"/>
          <p:cNvSpPr/>
          <p:nvPr/>
        </p:nvSpPr>
        <p:spPr>
          <a:xfrm>
            <a:off x="710520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62" name="円形"/>
          <p:cNvSpPr/>
          <p:nvPr/>
        </p:nvSpPr>
        <p:spPr>
          <a:xfrm>
            <a:off x="173168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63" name="線"/>
          <p:cNvSpPr/>
          <p:nvPr/>
        </p:nvSpPr>
        <p:spPr>
          <a:xfrm>
            <a:off x="559074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64" name="線"/>
          <p:cNvSpPr/>
          <p:nvPr/>
        </p:nvSpPr>
        <p:spPr>
          <a:xfrm>
            <a:off x="18779652" y="7411936"/>
            <a:ext cx="92294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65" name="おはよう…"/>
          <p:cNvSpPr txBox="1"/>
          <p:nvPr/>
        </p:nvSpPr>
        <p:spPr>
          <a:xfrm>
            <a:off x="597390" y="6070499"/>
            <a:ext cx="4256618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926041" indent="-926041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おはよう</a:t>
            </a:r>
          </a:p>
          <a:p>
            <a:pPr marL="926041" indent="-926041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こんにちは</a:t>
            </a:r>
          </a:p>
          <a:p>
            <a:pPr marL="926041" indent="-926041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おやすみ</a:t>
            </a:r>
          </a:p>
        </p:txBody>
      </p:sp>
      <p:sp>
        <p:nvSpPr>
          <p:cNvPr id="966" name="線"/>
          <p:cNvSpPr/>
          <p:nvPr/>
        </p:nvSpPr>
        <p:spPr>
          <a:xfrm>
            <a:off x="8568008" y="7411936"/>
            <a:ext cx="8630199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67" name="おはよう…"/>
          <p:cNvSpPr txBox="1"/>
          <p:nvPr/>
        </p:nvSpPr>
        <p:spPr>
          <a:xfrm>
            <a:off x="19901389" y="6070499"/>
            <a:ext cx="4256618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926041" indent="-926041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おはよう</a:t>
            </a:r>
          </a:p>
          <a:p>
            <a:pPr marL="926041" indent="-926041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こんにちは</a:t>
            </a:r>
          </a:p>
          <a:p>
            <a:pPr marL="926041" indent="-926041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おやすみ</a:t>
            </a:r>
          </a:p>
        </p:txBody>
      </p:sp>
      <p:sp>
        <p:nvSpPr>
          <p:cNvPr id="968" name="x1"/>
          <p:cNvSpPr txBox="1"/>
          <p:nvPr/>
        </p:nvSpPr>
        <p:spPr>
          <a:xfrm>
            <a:off x="8696537" y="6045200"/>
            <a:ext cx="102336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x1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なぜAIは…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>
              <a:defRPr spc="-300" sz="15000"/>
            </a:pPr>
            <a:r>
              <a:t>なぜAIは</a:t>
            </a:r>
          </a:p>
          <a:p>
            <a:pPr algn="ctr">
              <a:defRPr spc="-300" sz="15000"/>
            </a:pPr>
            <a:r>
              <a:t>文章が生成できる？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冬、私は「   」を食べます。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200" sz="10000"/>
            </a:lvl1pPr>
          </a:lstStyle>
          <a:p>
            <a:pPr/>
            <a:r>
              <a:t>冬、私は「　　　」を食べます。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質問に答える…"/>
          <p:cNvSpPr txBox="1"/>
          <p:nvPr>
            <p:ph type="ctrTitle"/>
          </p:nvPr>
        </p:nvSpPr>
        <p:spPr>
          <a:xfrm>
            <a:off x="1206498" y="1485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 defTabSz="1609303">
              <a:defRPr spc="-198" sz="9900"/>
            </a:pPr>
            <a:r>
              <a:t>質問に答える</a:t>
            </a:r>
          </a:p>
          <a:p>
            <a:pPr algn="ctr" defTabSz="1609303">
              <a:defRPr spc="-198" sz="9900"/>
            </a:pPr>
            <a:r>
              <a:t>＝</a:t>
            </a:r>
          </a:p>
          <a:p>
            <a:pPr algn="ctr" defTabSz="1609303">
              <a:defRPr spc="-198" sz="9900"/>
            </a:pPr>
            <a:r>
              <a:t>質問文に続く文章を出力する</a:t>
            </a:r>
          </a:p>
        </p:txBody>
      </p:sp>
      <p:sp>
        <p:nvSpPr>
          <p:cNvPr id="975" name="ユーザー: 昨日何食べた？…"/>
          <p:cNvSpPr txBox="1"/>
          <p:nvPr/>
        </p:nvSpPr>
        <p:spPr>
          <a:xfrm>
            <a:off x="1206498" y="7810500"/>
            <a:ext cx="21971004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1975054">
              <a:lnSpc>
                <a:spcPct val="80000"/>
              </a:lnSpc>
              <a:defRPr spc="-113" sz="567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ユーザー: 昨日何食べた？</a:t>
            </a:r>
          </a:p>
          <a:p>
            <a:pPr defTabSz="1975054">
              <a:lnSpc>
                <a:spcPct val="80000"/>
              </a:lnSpc>
              <a:defRPr spc="-113" sz="567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システム: カツ丼を食べました</a:t>
            </a:r>
          </a:p>
          <a:p>
            <a:pPr defTabSz="1975054">
              <a:lnSpc>
                <a:spcPct val="80000"/>
              </a:lnSpc>
              <a:defRPr spc="-113" sz="567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↓</a:t>
            </a:r>
          </a:p>
          <a:p>
            <a:pPr defTabSz="1975054">
              <a:lnSpc>
                <a:spcPct val="80000"/>
              </a:lnSpc>
              <a:defRPr spc="-113" sz="567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ユーザー: 昨日何食べた？</a:t>
            </a:r>
          </a:p>
          <a:p>
            <a:pPr defTabSz="1975054">
              <a:lnSpc>
                <a:spcPct val="80000"/>
              </a:lnSpc>
              <a:defRPr spc="-113" sz="567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システム: 「　　　　　　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円形"/>
          <p:cNvSpPr/>
          <p:nvPr/>
        </p:nvSpPr>
        <p:spPr>
          <a:xfrm>
            <a:off x="4291635" y="448299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78" name="円形"/>
          <p:cNvSpPr/>
          <p:nvPr/>
        </p:nvSpPr>
        <p:spPr>
          <a:xfrm>
            <a:off x="4285808" y="663317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79" name="円形"/>
          <p:cNvSpPr/>
          <p:nvPr/>
        </p:nvSpPr>
        <p:spPr>
          <a:xfrm>
            <a:off x="18129653" y="448299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80" name="線"/>
          <p:cNvSpPr/>
          <p:nvPr/>
        </p:nvSpPr>
        <p:spPr>
          <a:xfrm flipV="1">
            <a:off x="5771862" y="3227863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1" name="線"/>
          <p:cNvSpPr/>
          <p:nvPr/>
        </p:nvSpPr>
        <p:spPr>
          <a:xfrm flipV="1">
            <a:off x="5771862" y="7409117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2" name="線"/>
          <p:cNvSpPr/>
          <p:nvPr/>
        </p:nvSpPr>
        <p:spPr>
          <a:xfrm flipV="1">
            <a:off x="13116683" y="5620772"/>
            <a:ext cx="5055461" cy="174874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3" name="線"/>
          <p:cNvSpPr/>
          <p:nvPr/>
        </p:nvSpPr>
        <p:spPr>
          <a:xfrm>
            <a:off x="5771862" y="5234778"/>
            <a:ext cx="6536184" cy="204433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4" name="線"/>
          <p:cNvSpPr/>
          <p:nvPr/>
        </p:nvSpPr>
        <p:spPr>
          <a:xfrm>
            <a:off x="5771862" y="9466832"/>
            <a:ext cx="6536184" cy="204433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5" name="線"/>
          <p:cNvSpPr/>
          <p:nvPr/>
        </p:nvSpPr>
        <p:spPr>
          <a:xfrm>
            <a:off x="13116682" y="3235762"/>
            <a:ext cx="5056026" cy="201419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6" name="線"/>
          <p:cNvSpPr/>
          <p:nvPr/>
        </p:nvSpPr>
        <p:spPr>
          <a:xfrm flipV="1">
            <a:off x="5822662" y="3506576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7" name="線"/>
          <p:cNvSpPr/>
          <p:nvPr/>
        </p:nvSpPr>
        <p:spPr>
          <a:xfrm>
            <a:off x="5822784" y="5311340"/>
            <a:ext cx="6451201" cy="5947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8" name="線"/>
          <p:cNvSpPr/>
          <p:nvPr/>
        </p:nvSpPr>
        <p:spPr>
          <a:xfrm flipV="1">
            <a:off x="13133543" y="7666526"/>
            <a:ext cx="5034527" cy="3689400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9" name="線"/>
          <p:cNvSpPr/>
          <p:nvPr/>
        </p:nvSpPr>
        <p:spPr>
          <a:xfrm>
            <a:off x="2777169" y="52193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90" name="線"/>
          <p:cNvSpPr/>
          <p:nvPr/>
        </p:nvSpPr>
        <p:spPr>
          <a:xfrm>
            <a:off x="2771342" y="749532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91" name="線"/>
          <p:cNvSpPr/>
          <p:nvPr/>
        </p:nvSpPr>
        <p:spPr>
          <a:xfrm>
            <a:off x="19592452" y="5219336"/>
            <a:ext cx="92294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92" name="複雑な"/>
          <p:cNvSpPr txBox="1"/>
          <p:nvPr/>
        </p:nvSpPr>
        <p:spPr>
          <a:xfrm>
            <a:off x="786838" y="4830398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複雑な</a:t>
            </a:r>
          </a:p>
        </p:txBody>
      </p:sp>
      <p:sp>
        <p:nvSpPr>
          <p:cNvPr id="993" name="文章を"/>
          <p:cNvSpPr txBox="1"/>
          <p:nvPr/>
        </p:nvSpPr>
        <p:spPr>
          <a:xfrm>
            <a:off x="781011" y="710638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文章を</a:t>
            </a:r>
          </a:p>
        </p:txBody>
      </p:sp>
      <p:sp>
        <p:nvSpPr>
          <p:cNvPr id="994" name="了解"/>
          <p:cNvSpPr txBox="1"/>
          <p:nvPr/>
        </p:nvSpPr>
        <p:spPr>
          <a:xfrm>
            <a:off x="20866272" y="4830398"/>
            <a:ext cx="1425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了解</a:t>
            </a:r>
          </a:p>
        </p:txBody>
      </p:sp>
      <p:sp>
        <p:nvSpPr>
          <p:cNvPr id="995" name="円形"/>
          <p:cNvSpPr/>
          <p:nvPr/>
        </p:nvSpPr>
        <p:spPr>
          <a:xfrm>
            <a:off x="4272585" y="866660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96" name="線"/>
          <p:cNvSpPr/>
          <p:nvPr/>
        </p:nvSpPr>
        <p:spPr>
          <a:xfrm>
            <a:off x="2758119" y="9528758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97" name="作れ！"/>
          <p:cNvSpPr txBox="1"/>
          <p:nvPr/>
        </p:nvSpPr>
        <p:spPr>
          <a:xfrm>
            <a:off x="767788" y="9139821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作れ！</a:t>
            </a:r>
          </a:p>
        </p:txBody>
      </p:sp>
      <p:sp>
        <p:nvSpPr>
          <p:cNvPr id="998" name="線"/>
          <p:cNvSpPr/>
          <p:nvPr/>
        </p:nvSpPr>
        <p:spPr>
          <a:xfrm flipV="1">
            <a:off x="5771862" y="5234463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99" name="線"/>
          <p:cNvSpPr/>
          <p:nvPr/>
        </p:nvSpPr>
        <p:spPr>
          <a:xfrm>
            <a:off x="5771862" y="7241378"/>
            <a:ext cx="6536184" cy="204433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00" name="線"/>
          <p:cNvSpPr/>
          <p:nvPr/>
        </p:nvSpPr>
        <p:spPr>
          <a:xfrm>
            <a:off x="5822784" y="7317940"/>
            <a:ext cx="6448086" cy="488234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01" name="円形"/>
          <p:cNvSpPr/>
          <p:nvPr/>
        </p:nvSpPr>
        <p:spPr>
          <a:xfrm>
            <a:off x="18180453" y="663317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02" name="線"/>
          <p:cNvSpPr/>
          <p:nvPr/>
        </p:nvSpPr>
        <p:spPr>
          <a:xfrm>
            <a:off x="19643252" y="7369513"/>
            <a:ext cx="92294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03" name="適当に"/>
          <p:cNvSpPr txBox="1"/>
          <p:nvPr/>
        </p:nvSpPr>
        <p:spPr>
          <a:xfrm>
            <a:off x="20929772" y="6980576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適当に</a:t>
            </a:r>
          </a:p>
        </p:txBody>
      </p:sp>
      <p:sp>
        <p:nvSpPr>
          <p:cNvPr id="1004" name="円形"/>
          <p:cNvSpPr/>
          <p:nvPr/>
        </p:nvSpPr>
        <p:spPr>
          <a:xfrm>
            <a:off x="18155053" y="879281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05" name="線"/>
          <p:cNvSpPr/>
          <p:nvPr/>
        </p:nvSpPr>
        <p:spPr>
          <a:xfrm>
            <a:off x="19617852" y="9529153"/>
            <a:ext cx="92294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06" name="作るよ"/>
          <p:cNvSpPr txBox="1"/>
          <p:nvPr/>
        </p:nvSpPr>
        <p:spPr>
          <a:xfrm>
            <a:off x="20929772" y="9130754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作るよ</a:t>
            </a:r>
          </a:p>
        </p:txBody>
      </p:sp>
      <p:sp>
        <p:nvSpPr>
          <p:cNvPr id="1007" name="線"/>
          <p:cNvSpPr/>
          <p:nvPr/>
        </p:nvSpPr>
        <p:spPr>
          <a:xfrm>
            <a:off x="13115974" y="7505291"/>
            <a:ext cx="5056026" cy="201419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08" name="線"/>
          <p:cNvSpPr/>
          <p:nvPr/>
        </p:nvSpPr>
        <p:spPr>
          <a:xfrm>
            <a:off x="13244360" y="5370527"/>
            <a:ext cx="5056025" cy="201419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09" name="線"/>
          <p:cNvSpPr/>
          <p:nvPr/>
        </p:nvSpPr>
        <p:spPr>
          <a:xfrm flipV="1">
            <a:off x="12994499" y="9455978"/>
            <a:ext cx="5300049" cy="209332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10" name="多量なニューロン…"/>
          <p:cNvSpPr/>
          <p:nvPr/>
        </p:nvSpPr>
        <p:spPr>
          <a:xfrm>
            <a:off x="8089900" y="1397000"/>
            <a:ext cx="8775817" cy="1142464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8000">
                <a:solidFill>
                  <a:srgbClr val="FFFFFF"/>
                </a:solidFill>
              </a:defRPr>
            </a:pPr>
            <a:r>
              <a:t>多量なニューロン</a:t>
            </a:r>
          </a:p>
          <a:p>
            <a:pPr defTabSz="825500">
              <a:defRPr sz="8000">
                <a:solidFill>
                  <a:srgbClr val="FFFFFF"/>
                </a:solidFill>
              </a:defRPr>
            </a:pPr>
            <a:r>
              <a:t>多量なパラメータ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ChatGPT3.5 が学習した文字数…"/>
          <p:cNvSpPr txBox="1"/>
          <p:nvPr>
            <p:ph type="ctrTitle"/>
          </p:nvPr>
        </p:nvSpPr>
        <p:spPr>
          <a:xfrm>
            <a:off x="1292879" y="1475016"/>
            <a:ext cx="21891803" cy="5075532"/>
          </a:xfrm>
          <a:prstGeom prst="rect">
            <a:avLst/>
          </a:prstGeom>
        </p:spPr>
        <p:txBody>
          <a:bodyPr lIns="53578" tIns="53578" rIns="53578" bIns="53578" anchor="ctr"/>
          <a:lstStyle/>
          <a:p>
            <a:pPr algn="ctr" defTabSz="821531">
              <a:lnSpc>
                <a:spcPct val="100000"/>
              </a:lnSpc>
              <a:defRPr spc="0" sz="12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ChatGPT3.5 が学習した文字数</a:t>
            </a:r>
          </a:p>
          <a:p>
            <a:pPr algn="ctr" defTabSz="821531">
              <a:lnSpc>
                <a:spcPct val="100000"/>
              </a:lnSpc>
              <a:defRPr spc="0" sz="12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45兆文字！</a:t>
            </a:r>
          </a:p>
        </p:txBody>
      </p:sp>
      <p:sp>
        <p:nvSpPr>
          <p:cNvPr id="1013" name="原稿用紙 1000億枚…"/>
          <p:cNvSpPr txBox="1"/>
          <p:nvPr/>
        </p:nvSpPr>
        <p:spPr>
          <a:xfrm>
            <a:off x="3165460" y="7468363"/>
            <a:ext cx="15064849" cy="507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821531">
              <a:defRPr sz="6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原稿用紙 1000億枚</a:t>
            </a:r>
          </a:p>
          <a:p>
            <a:pPr defTabSz="821531">
              <a:defRPr sz="6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厚さ0.1mmとして、高さ1万km</a:t>
            </a:r>
          </a:p>
          <a:p>
            <a:pPr defTabSz="821531">
              <a:defRPr sz="6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（地球の直径1.2万km）</a:t>
            </a:r>
          </a:p>
        </p:txBody>
      </p:sp>
      <p:pic>
        <p:nvPicPr>
          <p:cNvPr id="101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4333" y="9979976"/>
            <a:ext cx="2860242" cy="2806274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四角形"/>
          <p:cNvSpPr/>
          <p:nvPr/>
        </p:nvSpPr>
        <p:spPr>
          <a:xfrm>
            <a:off x="20010688" y="7306478"/>
            <a:ext cx="227531" cy="280627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7" name="表1"/>
          <p:cNvGraphicFramePr/>
          <p:nvPr/>
        </p:nvGraphicFramePr>
        <p:xfrm>
          <a:off x="1212850" y="3752453"/>
          <a:ext cx="21971000" cy="88065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489575"/>
                <a:gridCol w="5489575"/>
                <a:gridCol w="5489575"/>
                <a:gridCol w="5489575"/>
              </a:tblGrid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Llma 2 7B
→ Youri 7B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GPT3.5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GPT4o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人間の脳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Meta社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OpenAI社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OpenAI社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人類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70億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1750億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1.7兆？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100兆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家庭で動く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無料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有料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持ってる！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18" name="パラメータ数比較"/>
          <p:cNvSpPr txBox="1"/>
          <p:nvPr>
            <p:ph type="ctrTitle"/>
          </p:nvPr>
        </p:nvSpPr>
        <p:spPr>
          <a:xfrm>
            <a:off x="1246099" y="459016"/>
            <a:ext cx="21891802" cy="2685947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2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パラメータ数比較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7664" y="1175766"/>
            <a:ext cx="9449108" cy="9449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3718" y="1175766"/>
            <a:ext cx="9449108" cy="944910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人間の脳"/>
          <p:cNvSpPr txBox="1"/>
          <p:nvPr/>
        </p:nvSpPr>
        <p:spPr>
          <a:xfrm>
            <a:off x="5186436" y="11454517"/>
            <a:ext cx="269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人間の脳</a:t>
            </a:r>
          </a:p>
        </p:txBody>
      </p:sp>
      <p:sp>
        <p:nvSpPr>
          <p:cNvPr id="250" name="約1000億個の神経細胞…"/>
          <p:cNvSpPr txBox="1"/>
          <p:nvPr/>
        </p:nvSpPr>
        <p:spPr>
          <a:xfrm>
            <a:off x="13684692" y="10978267"/>
            <a:ext cx="902716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約1000億個の神経細胞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シナプス（つながり）約100兆</a:t>
            </a:r>
          </a:p>
        </p:txBody>
      </p:sp>
      <p:sp>
        <p:nvSpPr>
          <p:cNvPr id="251" name="脳内"/>
          <p:cNvSpPr txBox="1"/>
          <p:nvPr/>
        </p:nvSpPr>
        <p:spPr>
          <a:xfrm>
            <a:off x="11432458" y="689559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脳内</a:t>
            </a:r>
          </a:p>
        </p:txBody>
      </p:sp>
      <p:sp>
        <p:nvSpPr>
          <p:cNvPr id="252" name="矢印"/>
          <p:cNvSpPr/>
          <p:nvPr/>
        </p:nvSpPr>
        <p:spPr>
          <a:xfrm>
            <a:off x="11588032" y="51181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https://ss.sabae.cc/4900.html"/>
          <p:cNvSpPr txBox="1"/>
          <p:nvPr/>
        </p:nvSpPr>
        <p:spPr>
          <a:xfrm>
            <a:off x="14364461" y="9566738"/>
            <a:ext cx="7694677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https://ss.sabae.cc/4900.html</a:t>
            </a:r>
          </a:p>
        </p:txBody>
      </p:sp>
      <p:pic>
        <p:nvPicPr>
          <p:cNvPr id="102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" y="304800"/>
            <a:ext cx="11117427" cy="13618847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※Meta社のLlma 2 7Bをベースに…"/>
          <p:cNvSpPr txBox="1"/>
          <p:nvPr/>
        </p:nvSpPr>
        <p:spPr>
          <a:xfrm>
            <a:off x="12599670" y="11058987"/>
            <a:ext cx="10462261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※Meta社のLlma 2 7Bをベースに</a:t>
            </a:r>
          </a:p>
          <a:p>
            <a:pPr>
              <a:defRPr sz="3000"/>
            </a:pPr>
            <a:r>
              <a:t>日本語特化したサイバーエージェント社のOpenCLAMを</a:t>
            </a:r>
          </a:p>
          <a:p>
            <a:pPr>
              <a:defRPr sz="3000"/>
            </a:pPr>
            <a:r>
              <a:t>Code for FUKUI によって一時的に立ち上げているサービス</a:t>
            </a:r>
          </a:p>
          <a:p>
            <a:pPr>
              <a:defRPr sz="3000"/>
            </a:pPr>
            <a:r>
              <a:t>さくらインターネット高火力サーバー使用</a:t>
            </a:r>
          </a:p>
        </p:txBody>
      </p:sp>
      <p:pic>
        <p:nvPicPr>
          <p:cNvPr id="102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26851" y="314143"/>
            <a:ext cx="9169898" cy="9169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Iの限界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AIの限界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Iのハルシネーション…"/>
          <p:cNvSpPr txBox="1"/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/>
          <a:p>
            <a:pPr algn="ctr" defTabSz="1536153">
              <a:defRPr spc="-189" sz="9450"/>
            </a:pPr>
            <a:r>
              <a:t>AIのハルシネーション</a:t>
            </a:r>
          </a:p>
          <a:p>
            <a:pPr algn="ctr" defTabSz="1536153">
              <a:defRPr spc="-189" sz="9450"/>
            </a:pPr>
          </a:p>
          <a:p>
            <a:pPr algn="ctr" defTabSz="1536153">
              <a:defRPr spc="-189" sz="9450"/>
            </a:pPr>
            <a:r>
              <a:t>AIが幻覚を見ているかとように</a:t>
            </a:r>
          </a:p>
          <a:p>
            <a:pPr algn="ctr" defTabSz="1536153">
              <a:defRPr spc="-189" sz="9450"/>
            </a:pPr>
            <a:r>
              <a:t>もっともらしい嘘をつく現象のこと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ハルシネーション探し！"/>
          <p:cNvSpPr txBox="1"/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ハルシネーション探し！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何を学習させたAIか？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何を学習させたAIか？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rcRect l="0" t="513" r="0" b="0"/>
          <a:stretch>
            <a:fillRect/>
          </a:stretch>
        </p:blipFill>
        <p:spPr>
          <a:xfrm>
            <a:off x="2018708" y="41076"/>
            <a:ext cx="19025668" cy="13137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AIの活用方法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AIの活用方法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英語の話し相手になってもらう"/>
          <p:cNvSpPr txBox="1"/>
          <p:nvPr>
            <p:ph type="ctrTitle"/>
          </p:nvPr>
        </p:nvSpPr>
        <p:spPr>
          <a:xfrm>
            <a:off x="1161845" y="741729"/>
            <a:ext cx="22060310" cy="228906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8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英語の話し相手になってもらう</a:t>
            </a:r>
          </a:p>
        </p:txBody>
      </p:sp>
      <p:pic>
        <p:nvPicPr>
          <p:cNvPr id="103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1780" y="3450951"/>
            <a:ext cx="15494001" cy="795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9" name="https://fukuno.jig.jp/3871"/>
          <p:cNvSpPr txBox="1"/>
          <p:nvPr/>
        </p:nvSpPr>
        <p:spPr>
          <a:xfrm>
            <a:off x="8024177" y="11821313"/>
            <a:ext cx="833564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https://fukuno.jig.jp/3871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プログラミングを助けてくれる"/>
          <p:cNvSpPr txBox="1"/>
          <p:nvPr>
            <p:ph type="ctrTitle"/>
          </p:nvPr>
        </p:nvSpPr>
        <p:spPr>
          <a:xfrm>
            <a:off x="1161845" y="741729"/>
            <a:ext cx="22060310" cy="228906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8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プログラミングを助けてくれる</a:t>
            </a:r>
          </a:p>
        </p:txBody>
      </p:sp>
      <p:sp>
        <p:nvSpPr>
          <p:cNvPr id="1042" name="いままで、検索する、英語公式ドキュメントを見る…"/>
          <p:cNvSpPr txBox="1"/>
          <p:nvPr/>
        </p:nvSpPr>
        <p:spPr>
          <a:xfrm>
            <a:off x="1161845" y="4053340"/>
            <a:ext cx="22060310" cy="339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722947">
              <a:defRPr sz="70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いままで、検索する、英語公式ドキュメントを見る</a:t>
            </a:r>
          </a:p>
          <a:p>
            <a:pPr defTabSz="722947">
              <a:defRPr sz="70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↓</a:t>
            </a:r>
          </a:p>
          <a:p>
            <a:pPr defTabSz="722947">
              <a:defRPr sz="70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普通に日本で質問する</a:t>
            </a:r>
          </a:p>
        </p:txBody>
      </p:sp>
      <p:pic>
        <p:nvPicPr>
          <p:cNvPr id="10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8754" y="8260184"/>
            <a:ext cx="11188701" cy="439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743" y="429610"/>
            <a:ext cx="15644034" cy="12656088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新規事業のアドバイス"/>
          <p:cNvSpPr txBox="1"/>
          <p:nvPr/>
        </p:nvSpPr>
        <p:spPr>
          <a:xfrm>
            <a:off x="17029211" y="1135062"/>
            <a:ext cx="64547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新規事業のアドバイス</a:t>
            </a:r>
          </a:p>
        </p:txBody>
      </p:sp>
      <p:sp>
        <p:nvSpPr>
          <p:cNvPr id="1047" name="下記のビジネスプランを…"/>
          <p:cNvSpPr txBox="1"/>
          <p:nvPr/>
        </p:nvSpPr>
        <p:spPr>
          <a:xfrm>
            <a:off x="16070361" y="3543010"/>
            <a:ext cx="8372476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下記のビジネスプランを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どのように発展させますか？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〜（概要）</a:t>
            </a:r>
          </a:p>
        </p:txBody>
      </p:sp>
      <p:pic>
        <p:nvPicPr>
          <p:cNvPr id="104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42089" y="7115226"/>
            <a:ext cx="7429019" cy="423210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https://fukuno.jig.jp/3877"/>
          <p:cNvSpPr txBox="1"/>
          <p:nvPr/>
        </p:nvSpPr>
        <p:spPr>
          <a:xfrm>
            <a:off x="16088776" y="12015583"/>
            <a:ext cx="833564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https://fukuno.jig.jp/3877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神経細胞をモデル化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神経細胞をモデル化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" y="82550"/>
            <a:ext cx="1086262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2" name="エリア別の…"/>
          <p:cNvSpPr txBox="1"/>
          <p:nvPr>
            <p:ph type="ctrTitle"/>
          </p:nvPr>
        </p:nvSpPr>
        <p:spPr>
          <a:xfrm>
            <a:off x="11924405" y="4533900"/>
            <a:ext cx="11253097" cy="4648200"/>
          </a:xfrm>
          <a:prstGeom prst="rect">
            <a:avLst/>
          </a:prstGeom>
        </p:spPr>
        <p:txBody>
          <a:bodyPr anchor="ctr"/>
          <a:lstStyle/>
          <a:p>
            <a:pPr algn="ctr" defTabSz="1024102">
              <a:defRPr spc="-125" sz="6299"/>
            </a:pPr>
            <a:r>
              <a:t>エリア別の</a:t>
            </a:r>
          </a:p>
          <a:p>
            <a:pPr algn="ctr" defTabSz="1024102">
              <a:defRPr spc="-125" sz="6299"/>
            </a:pPr>
            <a:r>
              <a:t>観光アンケートオープンデータ</a:t>
            </a:r>
          </a:p>
          <a:p>
            <a:pPr algn="ctr" defTabSz="1024102">
              <a:defRPr spc="-125" sz="6299"/>
            </a:pPr>
            <a:r>
              <a:t>↓</a:t>
            </a:r>
          </a:p>
          <a:p>
            <a:pPr algn="ctr" defTabSz="1024102">
              <a:defRPr spc="-125" sz="6299"/>
            </a:pPr>
            <a:r>
              <a:t>観光地向けのアドバイス生成</a:t>
            </a:r>
          </a:p>
        </p:txBody>
      </p:sp>
      <p:sp>
        <p:nvSpPr>
          <p:cNvPr id="1053" name="https://code4fukui.github.io/fukui-kanko-advice/"/>
          <p:cNvSpPr txBox="1"/>
          <p:nvPr/>
        </p:nvSpPr>
        <p:spPr>
          <a:xfrm>
            <a:off x="13821115" y="10896600"/>
            <a:ext cx="745967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https://code4fukui.github.io/fukui-kanko-advice/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画像を生成するAI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画像を生成するAI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画像も数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画像も数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https://ichigojam.github.io/web/"/>
          <p:cNvSpPr txBox="1"/>
          <p:nvPr/>
        </p:nvSpPr>
        <p:spPr>
          <a:xfrm>
            <a:off x="11501881" y="5926543"/>
            <a:ext cx="1225143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https://ichigojam.github.io/web/</a:t>
            </a:r>
          </a:p>
        </p:txBody>
      </p:sp>
      <p:pic>
        <p:nvPicPr>
          <p:cNvPr id="106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5033" y="497737"/>
            <a:ext cx="9985869" cy="8802709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「IchigoJam web」…"/>
          <p:cNvSpPr txBox="1"/>
          <p:nvPr/>
        </p:nvSpPr>
        <p:spPr>
          <a:xfrm>
            <a:off x="13252957" y="1997887"/>
            <a:ext cx="956208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「IchigoJam web」</a:t>
            </a:r>
          </a:p>
          <a:p>
            <a:pPr>
              <a:defRPr sz="8000"/>
            </a:pPr>
            <a:r>
              <a:t>で検索！</a:t>
            </a:r>
          </a:p>
        </p:txBody>
      </p:sp>
      <p:sp>
        <p:nvSpPr>
          <p:cNvPr id="1062" name="c…"/>
          <p:cNvSpPr txBox="1"/>
          <p:nvPr/>
        </p:nvSpPr>
        <p:spPr>
          <a:xfrm>
            <a:off x="1282700" y="9937749"/>
            <a:ext cx="22199600" cy="308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700">
                <a:solidFill>
                  <a:srgbClr val="000000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pPr>
            <a:r>
              <a:t>c</a:t>
            </a:r>
          </a:p>
          <a:p>
            <a:pPr algn="l">
              <a:defRPr sz="47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FORI=0TO7:POKE1888+I,RND(256):NEXT</a:t>
            </a:r>
          </a:p>
          <a:p>
            <a:pPr algn="l">
              <a:defRPr sz="47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908" y="905651"/>
            <a:ext cx="11143033" cy="111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コンピューターを学習させる人"/>
          <p:cNvSpPr txBox="1"/>
          <p:nvPr/>
        </p:nvSpPr>
        <p:spPr>
          <a:xfrm>
            <a:off x="1404491" y="12366260"/>
            <a:ext cx="90265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コンピューターを学習させる人</a:t>
            </a:r>
          </a:p>
        </p:txBody>
      </p:sp>
      <p:sp>
        <p:nvSpPr>
          <p:cNvPr id="1066" name="「Stable Diffusion」は…"/>
          <p:cNvSpPr txBox="1"/>
          <p:nvPr/>
        </p:nvSpPr>
        <p:spPr>
          <a:xfrm>
            <a:off x="12945191" y="1212148"/>
            <a:ext cx="11017124" cy="204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6000">
                <a:solidFill>
                  <a:srgbClr val="000000"/>
                </a:solidFill>
              </a:defRPr>
            </a:pPr>
            <a:r>
              <a:t>「Stable Diffusion」は</a:t>
            </a:r>
          </a:p>
          <a:p>
            <a:pPr defTabSz="821531">
              <a:defRPr sz="6000">
                <a:solidFill>
                  <a:srgbClr val="000000"/>
                </a:solidFill>
              </a:defRPr>
            </a:pPr>
            <a:r>
              <a:t>23億枚の画像とテキストで学習</a:t>
            </a:r>
          </a:p>
        </p:txBody>
      </p:sp>
      <p:pic>
        <p:nvPicPr>
          <p:cNvPr id="10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8469" y="4112504"/>
            <a:ext cx="8770567" cy="8189813"/>
          </a:xfrm>
          <a:prstGeom prst="rect">
            <a:avLst/>
          </a:prstGeom>
          <a:ln w="12700">
            <a:miter lim="400000"/>
          </a:ln>
        </p:spPr>
      </p:pic>
      <p:sp>
        <p:nvSpPr>
          <p:cNvPr id="1068" name="https://gigazine.net/news/20220831-exploring-stable-diffusions/"/>
          <p:cNvSpPr txBox="1"/>
          <p:nvPr/>
        </p:nvSpPr>
        <p:spPr>
          <a:xfrm>
            <a:off x="13463808" y="12531360"/>
            <a:ext cx="9979889" cy="44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https://gigazine.net/news/20220831-exploring-stable-diffusions/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6350"/>
            <a:ext cx="13703300" cy="137033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IchigoJam育ての親…"/>
          <p:cNvSpPr txBox="1"/>
          <p:nvPr/>
        </p:nvSpPr>
        <p:spPr>
          <a:xfrm>
            <a:off x="16301327" y="6013450"/>
            <a:ext cx="578612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IchigoJam育ての親</a:t>
            </a:r>
          </a:p>
          <a:p>
            <a:pPr>
              <a:defRPr sz="5000"/>
            </a:pPr>
            <a:r>
              <a:t>まったさん生成</a:t>
            </a:r>
          </a:p>
        </p:txBody>
      </p:sp>
      <p:sp>
        <p:nvSpPr>
          <p:cNvPr id="1072" name="https://yrm.shizentai.jp/"/>
          <p:cNvSpPr txBox="1"/>
          <p:nvPr/>
        </p:nvSpPr>
        <p:spPr>
          <a:xfrm>
            <a:off x="16878860" y="8131324"/>
            <a:ext cx="463105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https://yrm.shizentai.jp/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-38100"/>
            <a:ext cx="12353777" cy="12353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63450" y="1746250"/>
            <a:ext cx="12047836" cy="12047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IchigoJam育ての親、まったさん生成"/>
          <p:cNvSpPr txBox="1"/>
          <p:nvPr/>
        </p:nvSpPr>
        <p:spPr>
          <a:xfrm>
            <a:off x="12954307" y="495300"/>
            <a:ext cx="108661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IchigoJam育ての親、まったさん生成</a:t>
            </a:r>
          </a:p>
        </p:txBody>
      </p:sp>
      <p:sp>
        <p:nvSpPr>
          <p:cNvPr id="1077" name="https://yrm.shizentai.jp/"/>
          <p:cNvSpPr txBox="1"/>
          <p:nvPr/>
        </p:nvSpPr>
        <p:spPr>
          <a:xfrm>
            <a:off x="3848660" y="12677924"/>
            <a:ext cx="463105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https://yrm.shizentai.jp/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450" y="-1497261"/>
            <a:ext cx="16710522" cy="16710522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IchigoJam育ての親…"/>
          <p:cNvSpPr txBox="1"/>
          <p:nvPr/>
        </p:nvSpPr>
        <p:spPr>
          <a:xfrm>
            <a:off x="17076663" y="4923565"/>
            <a:ext cx="7080251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IchigoJam育ての親</a:t>
            </a:r>
          </a:p>
          <a:p>
            <a:pPr>
              <a:defRPr sz="5000"/>
            </a:pPr>
            <a:r>
              <a:t>まったさん生成</a:t>
            </a:r>
          </a:p>
          <a:p>
            <a:pPr>
              <a:defRPr sz="5000"/>
            </a:pPr>
          </a:p>
          <a:p>
            <a:pPr>
              <a:defRPr sz="5000"/>
            </a:pPr>
          </a:p>
          <a:p>
            <a:pPr>
              <a:defRPr sz="5000"/>
            </a:pPr>
          </a:p>
          <a:p>
            <a:pPr>
              <a:defRPr sz="5000"/>
            </a:pPr>
          </a:p>
          <a:p>
            <a:pPr>
              <a:defRPr sz="5000"/>
            </a:pPr>
            <a:r>
              <a:t>何のポスターでしょう？</a:t>
            </a:r>
          </a:p>
        </p:txBody>
      </p:sp>
      <p:sp>
        <p:nvSpPr>
          <p:cNvPr id="1081" name="https://yrm.shizentai.jp/"/>
          <p:cNvSpPr txBox="1"/>
          <p:nvPr/>
        </p:nvSpPr>
        <p:spPr>
          <a:xfrm>
            <a:off x="18301260" y="7216924"/>
            <a:ext cx="463105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https://yrm.shizentai.jp/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rcRect l="26740" t="0" r="20015" b="0"/>
          <a:stretch>
            <a:fillRect/>
          </a:stretch>
        </p:blipFill>
        <p:spPr>
          <a:xfrm>
            <a:off x="-22424" y="-180909"/>
            <a:ext cx="11353129" cy="13982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rcRect l="27431" t="0" r="0" b="0"/>
          <a:stretch>
            <a:fillRect/>
          </a:stretch>
        </p:blipFill>
        <p:spPr>
          <a:xfrm>
            <a:off x="12270259" y="228600"/>
            <a:ext cx="11224741" cy="786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16650" y="8439150"/>
            <a:ext cx="5143500" cy="48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鯖江東小「かに丸」…"/>
          <p:cNvSpPr txBox="1"/>
          <p:nvPr/>
        </p:nvSpPr>
        <p:spPr>
          <a:xfrm>
            <a:off x="12008941" y="8820150"/>
            <a:ext cx="7092951" cy="410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鯖江東小「かに丸」</a:t>
            </a:r>
          </a:p>
          <a:p>
            <a:pPr>
              <a:defRPr sz="5000"/>
            </a:pPr>
            <a:r>
              <a:t>第5回 越前がにロボコン</a:t>
            </a:r>
          </a:p>
          <a:p>
            <a:pPr>
              <a:defRPr sz="5000"/>
            </a:pPr>
            <a:r>
              <a:t>エントリー部門</a:t>
            </a:r>
          </a:p>
          <a:p>
            <a:pPr>
              <a:defRPr sz="9000"/>
            </a:pPr>
            <a:r>
              <a:t>優勝！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hatGPT4o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ChatGPT4o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8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9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0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1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2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3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4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5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6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7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8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9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70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71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72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73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74" name="入力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入力1</a:t>
            </a:r>
          </a:p>
        </p:txBody>
      </p:sp>
      <p:sp>
        <p:nvSpPr>
          <p:cNvPr id="275" name="入力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入力2</a:t>
            </a:r>
          </a:p>
        </p:txBody>
      </p:sp>
      <p:sp>
        <p:nvSpPr>
          <p:cNvPr id="276" name="出力"/>
          <p:cNvSpPr txBox="1"/>
          <p:nvPr/>
        </p:nvSpPr>
        <p:spPr>
          <a:xfrm>
            <a:off x="22847472" y="69805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映像生成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映像生成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AIとの付き合い方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AIとの付き合い方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宿題を…"/>
          <p:cNvSpPr txBox="1"/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39" sz="12000"/>
            </a:pPr>
            <a:r>
              <a:t>宿題を</a:t>
            </a:r>
          </a:p>
          <a:p>
            <a:pPr algn="ctr">
              <a:defRPr spc="-239" sz="12000"/>
            </a:pPr>
            <a:r>
              <a:t>親にやってもらうのは、あり？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電卓と一緒"/>
          <p:cNvSpPr txBox="1"/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>
            <a:lvl1pPr algn="ctr">
              <a:defRPr spc="-239" sz="12000"/>
            </a:lvl1pPr>
          </a:lstStyle>
          <a:p>
            <a:pPr/>
            <a:r>
              <a:t>電卓と一緒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AIもコンピューターも…"/>
          <p:cNvSpPr txBox="1"/>
          <p:nvPr>
            <p:ph type="ctrTitle"/>
          </p:nvPr>
        </p:nvSpPr>
        <p:spPr>
          <a:xfrm>
            <a:off x="300234" y="3822501"/>
            <a:ext cx="23783532" cy="6070998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39" sz="12000"/>
            </a:pPr>
            <a:r>
              <a:t>AIもコンピューターも</a:t>
            </a:r>
          </a:p>
          <a:p>
            <a:pPr algn="ctr">
              <a:defRPr spc="-239" sz="12000"/>
            </a:pPr>
            <a:r>
              <a:t>自分の得意を伸ばす道具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260350"/>
            <a:ext cx="15494000" cy="102489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1" name="ないなら創ろう…"/>
          <p:cNvSpPr txBox="1"/>
          <p:nvPr>
            <p:ph type="ctrTitle"/>
          </p:nvPr>
        </p:nvSpPr>
        <p:spPr>
          <a:xfrm>
            <a:off x="12661005" y="8495109"/>
            <a:ext cx="11253097" cy="4014391"/>
          </a:xfrm>
          <a:prstGeom prst="rect">
            <a:avLst/>
          </a:prstGeom>
        </p:spPr>
        <p:txBody>
          <a:bodyPr anchor="ctr"/>
          <a:lstStyle/>
          <a:p>
            <a:pPr algn="ctr" defTabSz="2072588">
              <a:defRPr spc="-255" sz="12750"/>
            </a:pPr>
            <a:r>
              <a:t>ないなら創ろう</a:t>
            </a:r>
          </a:p>
          <a:p>
            <a:pPr algn="ctr" defTabSz="2072588">
              <a:defRPr spc="-255" sz="12750"/>
            </a:pPr>
            <a:r>
              <a:t>遊ぶところ！</a:t>
            </a:r>
          </a:p>
        </p:txBody>
      </p:sp>
      <p:pic>
        <p:nvPicPr>
          <p:cNvPr id="110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27350" y="861962"/>
            <a:ext cx="6650088" cy="6650088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https://code4fukui.github.io/qrmaker/"/>
          <p:cNvSpPr txBox="1"/>
          <p:nvPr/>
        </p:nvSpPr>
        <p:spPr>
          <a:xfrm>
            <a:off x="4750307" y="11684000"/>
            <a:ext cx="589178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https://code4fukui.github.io/qrmaker/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AIの今後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AIの今後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AGI…"/>
          <p:cNvSpPr txBox="1"/>
          <p:nvPr>
            <p:ph type="ctrTitle"/>
          </p:nvPr>
        </p:nvSpPr>
        <p:spPr>
          <a:xfrm>
            <a:off x="1206498" y="3457624"/>
            <a:ext cx="21971004" cy="6800752"/>
          </a:xfrm>
          <a:prstGeom prst="rect">
            <a:avLst/>
          </a:prstGeom>
        </p:spPr>
        <p:txBody>
          <a:bodyPr anchor="ctr"/>
          <a:lstStyle/>
          <a:p>
            <a:pPr algn="ctr" defTabSz="1584920">
              <a:defRPr spc="-195" sz="9750"/>
            </a:pPr>
            <a:r>
              <a:t>AGI</a:t>
            </a:r>
          </a:p>
          <a:p>
            <a:pPr algn="ctr" defTabSz="1584920">
              <a:defRPr spc="-195" sz="9750"/>
            </a:pPr>
            <a:r>
              <a:t>Artificial General Intelligence</a:t>
            </a:r>
          </a:p>
          <a:p>
            <a:pPr algn="ctr" defTabSz="1584920">
              <a:defRPr spc="-130" sz="6500"/>
            </a:pPr>
            <a:r>
              <a:t>アーティフィシャル ジェネラル インテリジェンス</a:t>
            </a:r>
          </a:p>
          <a:p>
            <a:pPr algn="ctr" defTabSz="1584920">
              <a:defRPr spc="-130" sz="6500"/>
            </a:pPr>
          </a:p>
          <a:p>
            <a:pPr algn="ctr" defTabSz="1584920">
              <a:defRPr spc="-195" sz="9750"/>
            </a:pPr>
            <a:r>
              <a:t>汎用人工知能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考えてみよう…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>
              <a:defRPr spc="-300" sz="15000"/>
            </a:pPr>
            <a:r>
              <a:t>考えてみよう</a:t>
            </a:r>
          </a:p>
          <a:p>
            <a:pPr algn="ctr">
              <a:defRPr spc="-300" sz="15000"/>
            </a:pPr>
            <a:r>
              <a:t>できたらどうなる、AGI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未来を先取りして…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>
              <a:defRPr spc="-300" sz="15000"/>
            </a:pPr>
            <a:r>
              <a:t>未来を先取りして</a:t>
            </a:r>
          </a:p>
          <a:p>
            <a:pPr algn="ctr">
              <a:defRPr spc="-300" sz="15000"/>
            </a:pPr>
            <a:r>
              <a:t>チャレンジしよう！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